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3"/>
  </p:notesMasterIdLst>
  <p:sldIdLst>
    <p:sldId id="256" r:id="rId2"/>
    <p:sldId id="318" r:id="rId3"/>
    <p:sldId id="257" r:id="rId4"/>
    <p:sldId id="258" r:id="rId5"/>
    <p:sldId id="259" r:id="rId6"/>
    <p:sldId id="260" r:id="rId7"/>
    <p:sldId id="261" r:id="rId8"/>
    <p:sldId id="330" r:id="rId9"/>
    <p:sldId id="262" r:id="rId10"/>
    <p:sldId id="265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319" r:id="rId21"/>
    <p:sldId id="331" r:id="rId22"/>
    <p:sldId id="274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320" r:id="rId31"/>
    <p:sldId id="283" r:id="rId32"/>
    <p:sldId id="284" r:id="rId33"/>
    <p:sldId id="332" r:id="rId34"/>
    <p:sldId id="285" r:id="rId35"/>
    <p:sldId id="286" r:id="rId36"/>
    <p:sldId id="287" r:id="rId37"/>
    <p:sldId id="288" r:id="rId38"/>
    <p:sldId id="289" r:id="rId39"/>
    <p:sldId id="315" r:id="rId40"/>
    <p:sldId id="290" r:id="rId41"/>
    <p:sldId id="293" r:id="rId42"/>
    <p:sldId id="291" r:id="rId43"/>
    <p:sldId id="321" r:id="rId44"/>
    <p:sldId id="304" r:id="rId45"/>
    <p:sldId id="305" r:id="rId46"/>
    <p:sldId id="306" r:id="rId47"/>
    <p:sldId id="308" r:id="rId48"/>
    <p:sldId id="335" r:id="rId49"/>
    <p:sldId id="333" r:id="rId50"/>
    <p:sldId id="334" r:id="rId51"/>
    <p:sldId id="307" r:id="rId52"/>
    <p:sldId id="309" r:id="rId53"/>
    <p:sldId id="310" r:id="rId54"/>
    <p:sldId id="311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16" r:id="rId65"/>
    <p:sldId id="322" r:id="rId66"/>
    <p:sldId id="336" r:id="rId67"/>
    <p:sldId id="337" r:id="rId68"/>
    <p:sldId id="312" r:id="rId69"/>
    <p:sldId id="313" r:id="rId70"/>
    <p:sldId id="323" r:id="rId71"/>
    <p:sldId id="317" r:id="rId72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8DB1ED-A57D-424D-9B7B-7F30CB8983F8}" v="82" dt="2022-09-21T12:44:05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0" autoAdjust="0"/>
  </p:normalViewPr>
  <p:slideViewPr>
    <p:cSldViewPr>
      <p:cViewPr varScale="1">
        <p:scale>
          <a:sx n="82" d="100"/>
          <a:sy n="82" d="100"/>
        </p:scale>
        <p:origin x="102" y="4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uise, L." userId="9c17858f-7709-4685-98a9-1b3dcf42a476" providerId="ADAL" clId="{708DB1ED-A57D-424D-9B7B-7F30CB8983F8}"/>
    <pc:docChg chg="addSld delSld modSld sldOrd">
      <pc:chgData name="Kruise, L." userId="9c17858f-7709-4685-98a9-1b3dcf42a476" providerId="ADAL" clId="{708DB1ED-A57D-424D-9B7B-7F30CB8983F8}" dt="2022-09-21T12:44:05.280" v="634"/>
      <pc:docMkLst>
        <pc:docMk/>
      </pc:docMkLst>
      <pc:sldChg chg="add">
        <pc:chgData name="Kruise, L." userId="9c17858f-7709-4685-98a9-1b3dcf42a476" providerId="ADAL" clId="{708DB1ED-A57D-424D-9B7B-7F30CB8983F8}" dt="2022-09-14T13:33:55.015" v="1"/>
        <pc:sldMkLst>
          <pc:docMk/>
          <pc:sldMk cId="924469114" sldId="304"/>
        </pc:sldMkLst>
      </pc:sldChg>
      <pc:sldChg chg="del">
        <pc:chgData name="Kruise, L." userId="9c17858f-7709-4685-98a9-1b3dcf42a476" providerId="ADAL" clId="{708DB1ED-A57D-424D-9B7B-7F30CB8983F8}" dt="2022-09-14T13:33:46.433" v="0" actId="2696"/>
        <pc:sldMkLst>
          <pc:docMk/>
          <pc:sldMk cId="2052543258" sldId="304"/>
        </pc:sldMkLst>
      </pc:sldChg>
      <pc:sldChg chg="del">
        <pc:chgData name="Kruise, L." userId="9c17858f-7709-4685-98a9-1b3dcf42a476" providerId="ADAL" clId="{708DB1ED-A57D-424D-9B7B-7F30CB8983F8}" dt="2022-09-14T13:33:46.433" v="0" actId="2696"/>
        <pc:sldMkLst>
          <pc:docMk/>
          <pc:sldMk cId="1133661145" sldId="305"/>
        </pc:sldMkLst>
      </pc:sldChg>
      <pc:sldChg chg="add">
        <pc:chgData name="Kruise, L." userId="9c17858f-7709-4685-98a9-1b3dcf42a476" providerId="ADAL" clId="{708DB1ED-A57D-424D-9B7B-7F30CB8983F8}" dt="2022-09-14T13:33:55.015" v="1"/>
        <pc:sldMkLst>
          <pc:docMk/>
          <pc:sldMk cId="3490846311" sldId="305"/>
        </pc:sldMkLst>
      </pc:sldChg>
      <pc:sldChg chg="add">
        <pc:chgData name="Kruise, L." userId="9c17858f-7709-4685-98a9-1b3dcf42a476" providerId="ADAL" clId="{708DB1ED-A57D-424D-9B7B-7F30CB8983F8}" dt="2022-09-14T13:33:55.015" v="1"/>
        <pc:sldMkLst>
          <pc:docMk/>
          <pc:sldMk cId="432704561" sldId="306"/>
        </pc:sldMkLst>
      </pc:sldChg>
      <pc:sldChg chg="del">
        <pc:chgData name="Kruise, L." userId="9c17858f-7709-4685-98a9-1b3dcf42a476" providerId="ADAL" clId="{708DB1ED-A57D-424D-9B7B-7F30CB8983F8}" dt="2022-09-14T13:33:46.433" v="0" actId="2696"/>
        <pc:sldMkLst>
          <pc:docMk/>
          <pc:sldMk cId="1157958104" sldId="306"/>
        </pc:sldMkLst>
      </pc:sldChg>
      <pc:sldChg chg="del">
        <pc:chgData name="Kruise, L." userId="9c17858f-7709-4685-98a9-1b3dcf42a476" providerId="ADAL" clId="{708DB1ED-A57D-424D-9B7B-7F30CB8983F8}" dt="2022-09-14T13:33:46.433" v="0" actId="2696"/>
        <pc:sldMkLst>
          <pc:docMk/>
          <pc:sldMk cId="430972422" sldId="307"/>
        </pc:sldMkLst>
      </pc:sldChg>
      <pc:sldChg chg="add">
        <pc:chgData name="Kruise, L." userId="9c17858f-7709-4685-98a9-1b3dcf42a476" providerId="ADAL" clId="{708DB1ED-A57D-424D-9B7B-7F30CB8983F8}" dt="2022-09-14T13:33:55.015" v="1"/>
        <pc:sldMkLst>
          <pc:docMk/>
          <pc:sldMk cId="2178344474" sldId="307"/>
        </pc:sldMkLst>
      </pc:sldChg>
      <pc:sldChg chg="add">
        <pc:chgData name="Kruise, L." userId="9c17858f-7709-4685-98a9-1b3dcf42a476" providerId="ADAL" clId="{708DB1ED-A57D-424D-9B7B-7F30CB8983F8}" dt="2022-09-14T13:33:55.015" v="1"/>
        <pc:sldMkLst>
          <pc:docMk/>
          <pc:sldMk cId="564835008" sldId="308"/>
        </pc:sldMkLst>
      </pc:sldChg>
      <pc:sldChg chg="del">
        <pc:chgData name="Kruise, L." userId="9c17858f-7709-4685-98a9-1b3dcf42a476" providerId="ADAL" clId="{708DB1ED-A57D-424D-9B7B-7F30CB8983F8}" dt="2022-09-14T13:33:46.433" v="0" actId="2696"/>
        <pc:sldMkLst>
          <pc:docMk/>
          <pc:sldMk cId="2666482276" sldId="308"/>
        </pc:sldMkLst>
      </pc:sldChg>
      <pc:sldChg chg="del">
        <pc:chgData name="Kruise, L." userId="9c17858f-7709-4685-98a9-1b3dcf42a476" providerId="ADAL" clId="{708DB1ED-A57D-424D-9B7B-7F30CB8983F8}" dt="2022-09-14T13:33:46.433" v="0" actId="2696"/>
        <pc:sldMkLst>
          <pc:docMk/>
          <pc:sldMk cId="2895288339" sldId="309"/>
        </pc:sldMkLst>
      </pc:sldChg>
      <pc:sldChg chg="add">
        <pc:chgData name="Kruise, L." userId="9c17858f-7709-4685-98a9-1b3dcf42a476" providerId="ADAL" clId="{708DB1ED-A57D-424D-9B7B-7F30CB8983F8}" dt="2022-09-14T13:33:55.015" v="1"/>
        <pc:sldMkLst>
          <pc:docMk/>
          <pc:sldMk cId="3626643547" sldId="309"/>
        </pc:sldMkLst>
      </pc:sldChg>
      <pc:sldChg chg="add">
        <pc:chgData name="Kruise, L." userId="9c17858f-7709-4685-98a9-1b3dcf42a476" providerId="ADAL" clId="{708DB1ED-A57D-424D-9B7B-7F30CB8983F8}" dt="2022-09-14T13:33:55.015" v="1"/>
        <pc:sldMkLst>
          <pc:docMk/>
          <pc:sldMk cId="1380680162" sldId="310"/>
        </pc:sldMkLst>
      </pc:sldChg>
      <pc:sldChg chg="del">
        <pc:chgData name="Kruise, L." userId="9c17858f-7709-4685-98a9-1b3dcf42a476" providerId="ADAL" clId="{708DB1ED-A57D-424D-9B7B-7F30CB8983F8}" dt="2022-09-14T13:33:46.433" v="0" actId="2696"/>
        <pc:sldMkLst>
          <pc:docMk/>
          <pc:sldMk cId="1857321581" sldId="310"/>
        </pc:sldMkLst>
      </pc:sldChg>
      <pc:sldChg chg="del">
        <pc:chgData name="Kruise, L." userId="9c17858f-7709-4685-98a9-1b3dcf42a476" providerId="ADAL" clId="{708DB1ED-A57D-424D-9B7B-7F30CB8983F8}" dt="2022-09-14T13:33:46.433" v="0" actId="2696"/>
        <pc:sldMkLst>
          <pc:docMk/>
          <pc:sldMk cId="1624757704" sldId="311"/>
        </pc:sldMkLst>
      </pc:sldChg>
      <pc:sldChg chg="add">
        <pc:chgData name="Kruise, L." userId="9c17858f-7709-4685-98a9-1b3dcf42a476" providerId="ADAL" clId="{708DB1ED-A57D-424D-9B7B-7F30CB8983F8}" dt="2022-09-14T13:33:55.015" v="1"/>
        <pc:sldMkLst>
          <pc:docMk/>
          <pc:sldMk cId="3919871913" sldId="311"/>
        </pc:sldMkLst>
      </pc:sldChg>
      <pc:sldChg chg="modSp mod ord">
        <pc:chgData name="Kruise, L." userId="9c17858f-7709-4685-98a9-1b3dcf42a476" providerId="ADAL" clId="{708DB1ED-A57D-424D-9B7B-7F30CB8983F8}" dt="2022-09-21T12:39:40.195" v="505" actId="20577"/>
        <pc:sldMkLst>
          <pc:docMk/>
          <pc:sldMk cId="4159767670" sldId="312"/>
        </pc:sldMkLst>
        <pc:spChg chg="mod">
          <ac:chgData name="Kruise, L." userId="9c17858f-7709-4685-98a9-1b3dcf42a476" providerId="ADAL" clId="{708DB1ED-A57D-424D-9B7B-7F30CB8983F8}" dt="2022-09-21T12:39:40.195" v="505" actId="20577"/>
          <ac:spMkLst>
            <pc:docMk/>
            <pc:sldMk cId="4159767670" sldId="312"/>
            <ac:spMk id="2" creationId="{00000000-0000-0000-0000-000000000000}"/>
          </ac:spMkLst>
        </pc:spChg>
        <pc:spChg chg="mod">
          <ac:chgData name="Kruise, L." userId="9c17858f-7709-4685-98a9-1b3dcf42a476" providerId="ADAL" clId="{708DB1ED-A57D-424D-9B7B-7F30CB8983F8}" dt="2022-09-21T12:39:29.310" v="496" actId="6549"/>
          <ac:spMkLst>
            <pc:docMk/>
            <pc:sldMk cId="4159767670" sldId="312"/>
            <ac:spMk id="3" creationId="{00000000-0000-0000-0000-000000000000}"/>
          </ac:spMkLst>
        </pc:spChg>
      </pc:sldChg>
      <pc:sldChg chg="addSp delSp modSp new mod ord">
        <pc:chgData name="Kruise, L." userId="9c17858f-7709-4685-98a9-1b3dcf42a476" providerId="ADAL" clId="{708DB1ED-A57D-424D-9B7B-7F30CB8983F8}" dt="2022-09-14T13:50:20.471" v="255" actId="20577"/>
        <pc:sldMkLst>
          <pc:docMk/>
          <pc:sldMk cId="2194241128" sldId="333"/>
        </pc:sldMkLst>
        <pc:spChg chg="mod">
          <ac:chgData name="Kruise, L." userId="9c17858f-7709-4685-98a9-1b3dcf42a476" providerId="ADAL" clId="{708DB1ED-A57D-424D-9B7B-7F30CB8983F8}" dt="2022-09-14T13:50:20.471" v="255" actId="20577"/>
          <ac:spMkLst>
            <pc:docMk/>
            <pc:sldMk cId="2194241128" sldId="333"/>
            <ac:spMk id="2" creationId="{1B476DC1-3795-ECD0-08E5-023D1C461CCA}"/>
          </ac:spMkLst>
        </pc:spChg>
        <pc:spChg chg="del">
          <ac:chgData name="Kruise, L." userId="9c17858f-7709-4685-98a9-1b3dcf42a476" providerId="ADAL" clId="{708DB1ED-A57D-424D-9B7B-7F30CB8983F8}" dt="2022-09-14T13:42:20.326" v="20"/>
          <ac:spMkLst>
            <pc:docMk/>
            <pc:sldMk cId="2194241128" sldId="333"/>
            <ac:spMk id="3" creationId="{6B349BA4-F0AA-1091-062C-AC66A7A0DA3A}"/>
          </ac:spMkLst>
        </pc:spChg>
        <pc:spChg chg="add mod">
          <ac:chgData name="Kruise, L." userId="9c17858f-7709-4685-98a9-1b3dcf42a476" providerId="ADAL" clId="{708DB1ED-A57D-424D-9B7B-7F30CB8983F8}" dt="2022-09-14T13:48:02.560" v="189" actId="20577"/>
          <ac:spMkLst>
            <pc:docMk/>
            <pc:sldMk cId="2194241128" sldId="333"/>
            <ac:spMk id="4" creationId="{3A4ED617-D4CA-C26C-69A7-7C7CCA413A24}"/>
          </ac:spMkLst>
        </pc:spChg>
      </pc:sldChg>
      <pc:sldChg chg="modSp add mod ord">
        <pc:chgData name="Kruise, L." userId="9c17858f-7709-4685-98a9-1b3dcf42a476" providerId="ADAL" clId="{708DB1ED-A57D-424D-9B7B-7F30CB8983F8}" dt="2022-09-14T13:50:28.018" v="257" actId="20577"/>
        <pc:sldMkLst>
          <pc:docMk/>
          <pc:sldMk cId="4227585728" sldId="334"/>
        </pc:sldMkLst>
        <pc:spChg chg="mod">
          <ac:chgData name="Kruise, L." userId="9c17858f-7709-4685-98a9-1b3dcf42a476" providerId="ADAL" clId="{708DB1ED-A57D-424D-9B7B-7F30CB8983F8}" dt="2022-09-14T13:50:28.018" v="257" actId="20577"/>
          <ac:spMkLst>
            <pc:docMk/>
            <pc:sldMk cId="4227585728" sldId="334"/>
            <ac:spMk id="2" creationId="{1B476DC1-3795-ECD0-08E5-023D1C461CCA}"/>
          </ac:spMkLst>
        </pc:spChg>
      </pc:sldChg>
      <pc:sldChg chg="modSp add mod">
        <pc:chgData name="Kruise, L." userId="9c17858f-7709-4685-98a9-1b3dcf42a476" providerId="ADAL" clId="{708DB1ED-A57D-424D-9B7B-7F30CB8983F8}" dt="2022-09-14T13:50:12.635" v="253" actId="14100"/>
        <pc:sldMkLst>
          <pc:docMk/>
          <pc:sldMk cId="3753805659" sldId="335"/>
        </pc:sldMkLst>
        <pc:spChg chg="mod">
          <ac:chgData name="Kruise, L." userId="9c17858f-7709-4685-98a9-1b3dcf42a476" providerId="ADAL" clId="{708DB1ED-A57D-424D-9B7B-7F30CB8983F8}" dt="2022-09-14T13:50:08.464" v="252" actId="14100"/>
          <ac:spMkLst>
            <pc:docMk/>
            <pc:sldMk cId="3753805659" sldId="335"/>
            <ac:spMk id="2" creationId="{1B476DC1-3795-ECD0-08E5-023D1C461CCA}"/>
          </ac:spMkLst>
        </pc:spChg>
        <pc:spChg chg="mod">
          <ac:chgData name="Kruise, L." userId="9c17858f-7709-4685-98a9-1b3dcf42a476" providerId="ADAL" clId="{708DB1ED-A57D-424D-9B7B-7F30CB8983F8}" dt="2022-09-14T13:50:12.635" v="253" actId="14100"/>
          <ac:spMkLst>
            <pc:docMk/>
            <pc:sldMk cId="3753805659" sldId="335"/>
            <ac:spMk id="4" creationId="{3A4ED617-D4CA-C26C-69A7-7C7CCA413A24}"/>
          </ac:spMkLst>
        </pc:spChg>
      </pc:sldChg>
      <pc:sldChg chg="modSp new mod">
        <pc:chgData name="Kruise, L." userId="9c17858f-7709-4685-98a9-1b3dcf42a476" providerId="ADAL" clId="{708DB1ED-A57D-424D-9B7B-7F30CB8983F8}" dt="2022-09-21T12:41:05.078" v="550" actId="20577"/>
        <pc:sldMkLst>
          <pc:docMk/>
          <pc:sldMk cId="2589920216" sldId="336"/>
        </pc:sldMkLst>
        <pc:spChg chg="mod">
          <ac:chgData name="Kruise, L." userId="9c17858f-7709-4685-98a9-1b3dcf42a476" providerId="ADAL" clId="{708DB1ED-A57D-424D-9B7B-7F30CB8983F8}" dt="2022-09-21T12:37:02.866" v="292" actId="20577"/>
          <ac:spMkLst>
            <pc:docMk/>
            <pc:sldMk cId="2589920216" sldId="336"/>
            <ac:spMk id="2" creationId="{82CAD8B8-2E81-6491-6A65-33EB81B23582}"/>
          </ac:spMkLst>
        </pc:spChg>
        <pc:spChg chg="mod">
          <ac:chgData name="Kruise, L." userId="9c17858f-7709-4685-98a9-1b3dcf42a476" providerId="ADAL" clId="{708DB1ED-A57D-424D-9B7B-7F30CB8983F8}" dt="2022-09-21T12:41:05.078" v="550" actId="20577"/>
          <ac:spMkLst>
            <pc:docMk/>
            <pc:sldMk cId="2589920216" sldId="336"/>
            <ac:spMk id="3" creationId="{F933BC3E-EF11-B155-98B3-C2FB07B9DB5C}"/>
          </ac:spMkLst>
        </pc:spChg>
      </pc:sldChg>
      <pc:sldChg chg="modSp new mod modAnim">
        <pc:chgData name="Kruise, L." userId="9c17858f-7709-4685-98a9-1b3dcf42a476" providerId="ADAL" clId="{708DB1ED-A57D-424D-9B7B-7F30CB8983F8}" dt="2022-09-21T12:44:05.280" v="634"/>
        <pc:sldMkLst>
          <pc:docMk/>
          <pc:sldMk cId="936344575" sldId="337"/>
        </pc:sldMkLst>
        <pc:spChg chg="mod">
          <ac:chgData name="Kruise, L." userId="9c17858f-7709-4685-98a9-1b3dcf42a476" providerId="ADAL" clId="{708DB1ED-A57D-424D-9B7B-7F30CB8983F8}" dt="2022-09-21T12:41:31.892" v="567" actId="20577"/>
          <ac:spMkLst>
            <pc:docMk/>
            <pc:sldMk cId="936344575" sldId="337"/>
            <ac:spMk id="2" creationId="{0A068792-9751-CCCB-A685-2BF167E2B864}"/>
          </ac:spMkLst>
        </pc:spChg>
        <pc:spChg chg="mod">
          <ac:chgData name="Kruise, L." userId="9c17858f-7709-4685-98a9-1b3dcf42a476" providerId="ADAL" clId="{708DB1ED-A57D-424D-9B7B-7F30CB8983F8}" dt="2022-09-21T12:43:34.434" v="628" actId="6549"/>
          <ac:spMkLst>
            <pc:docMk/>
            <pc:sldMk cId="936344575" sldId="337"/>
            <ac:spMk id="3" creationId="{FD9649C2-CC9B-A6EA-9257-016B71EC5F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DAC8-CA94-4014-8F93-EC2B32763403}" type="datetimeFigureOut">
              <a:rPr lang="nl-NL" smtClean="0"/>
              <a:t>21-9-2022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C2D71-D241-4CF9-BB36-31083A466B0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395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046CD-A292-406E-A398-592C965B5B7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133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046CD-A292-406E-A398-592C965B5B7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92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046CD-A292-406E-A398-592C965B5B78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75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4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B998D-A35C-4816-B60F-A8553AABFAB9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5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5819-A49E-423C-A5CB-A1875F3C1926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6747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CFA9B-51E2-45F0-9CC3-774557B9ADF3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EAE76-734B-480F-8B8B-DE4E2F879C5A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974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CD472-EFEC-4273-8666-902D59AA8EB7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5CDC2-5F4C-4C37-8B49-F483842C780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211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76346-8454-4AE6-9991-F8726FEBB65E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0A38E-AA24-4939-9EA6-A2497D349FA8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82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884B9-CCB9-4584-AD5B-23286FE1AF26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5E5F-BB89-4337-8206-3F8314D1BB6C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0641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F93F4-4754-4B1D-9D2A-B790C8890A87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7BD68-5EBB-4819-BCFA-5F731777C9A6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054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E6D0E-C493-4D29-9F88-1879015E206F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8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9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E14A6-7C7C-4441-8D9F-4D75D59B29A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575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8775-0D10-440A-AC17-68E28B074B55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4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01313-CB55-43CC-B4AE-FC49EBC9447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902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F21DC-AF24-4AAC-9BE3-5D6BEC37801D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3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4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4A73-5D53-4C0F-B8C1-1CC7E4160F1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8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72456-B1D2-4682-A303-95D1C2A3F399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9F8FE-7067-460E-8C86-70C5188856D0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894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met één afgeknipte en afgeronde hoek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hthoekige driehoek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Vrije v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  <a:endParaRPr lang="en-US" noProof="0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C21B1-9844-4938-A348-D7DD8EEA336F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10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1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9B178-945B-4767-BC79-20330DD8030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006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Tijdelijke aanduiding voor titel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9" name="Tijdelijke aanduiding voor tekst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46B8DC-782A-4149-8982-B554A5D51710}" type="datetimeFigureOut">
              <a:rPr lang="nl-NL"/>
              <a:pPr>
                <a:defRPr/>
              </a:pPr>
              <a:t>21-9-2022</a:t>
            </a:fld>
            <a:endParaRPr lang="nl-NL" dirty="0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57696A-5842-4C08-B940-B2BBBE3E488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grpSp>
        <p:nvGrpSpPr>
          <p:cNvPr id="1033" name="Groe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39" r:id="rId2"/>
    <p:sldLayoutId id="2147483748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9" r:id="rId9"/>
    <p:sldLayoutId id="2147483745" r:id="rId10"/>
    <p:sldLayoutId id="21474837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kruise.nl/natuurkunde/Animaties/Beweging/Movie11.ht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lkruise.nl/natuurkunde/Animaties/Beweging/Movie11.ht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kruise.nl/natuurkunde/Animaties/Beweging/Movie11.htm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kruise.nl/natuurkunde/Animaties/Beweging/Movie11.ht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7398" y="1878812"/>
            <a:ext cx="6624736" cy="1414458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Natuurkunde Overal</a:t>
            </a:r>
            <a:br>
              <a:rPr lang="nl-NL" dirty="0"/>
            </a:br>
            <a:endParaRPr lang="nl-NL" dirty="0"/>
          </a:p>
        </p:txBody>
      </p:sp>
      <p:sp>
        <p:nvSpPr>
          <p:cNvPr id="5123" name="Ondertitel 2"/>
          <p:cNvSpPr>
            <a:spLocks noGrp="1"/>
          </p:cNvSpPr>
          <p:nvPr>
            <p:ph type="subTitle" idx="1"/>
          </p:nvPr>
        </p:nvSpPr>
        <p:spPr>
          <a:xfrm>
            <a:off x="2057400" y="3228975"/>
            <a:ext cx="7854950" cy="1752600"/>
          </a:xfrm>
        </p:spPr>
        <p:txBody>
          <a:bodyPr/>
          <a:lstStyle/>
          <a:p>
            <a:pPr marR="0" eaLnBrk="1" hangingPunct="1"/>
            <a:endParaRPr lang="nl-NL" dirty="0"/>
          </a:p>
          <a:p>
            <a:pPr marR="0" eaLnBrk="1" hangingPunct="1"/>
            <a:endParaRPr lang="nl-NL" dirty="0"/>
          </a:p>
        </p:txBody>
      </p:sp>
      <p:sp>
        <p:nvSpPr>
          <p:cNvPr id="5124" name="Tekstvak 3"/>
          <p:cNvSpPr txBox="1">
            <a:spLocks noChangeArrowheads="1"/>
          </p:cNvSpPr>
          <p:nvPr/>
        </p:nvSpPr>
        <p:spPr bwMode="auto">
          <a:xfrm>
            <a:off x="2095501" y="3357564"/>
            <a:ext cx="428853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sz="2800" dirty="0"/>
          </a:p>
          <a:p>
            <a:pPr eaLnBrk="1" hangingPunct="1"/>
            <a:r>
              <a:rPr lang="nl-NL" sz="2800" dirty="0"/>
              <a:t>Hoofdstuk 1:</a:t>
            </a:r>
          </a:p>
          <a:p>
            <a:pPr eaLnBrk="1" hangingPunct="1"/>
            <a:r>
              <a:rPr lang="nl-NL" sz="2800" dirty="0"/>
              <a:t>Beweging in beeld</a:t>
            </a:r>
          </a:p>
          <a:p>
            <a:pPr eaLnBrk="1" hangingPunct="1"/>
            <a:r>
              <a:rPr lang="nl-NL" sz="2800" dirty="0"/>
              <a:t>versie </a:t>
            </a:r>
            <a:r>
              <a:rPr lang="nl-NL" sz="2800"/>
              <a:t>september 2022</a:t>
            </a:r>
            <a:endParaRPr lang="nl-NL" sz="2800" dirty="0"/>
          </a:p>
        </p:txBody>
      </p:sp>
      <p:pic>
        <p:nvPicPr>
          <p:cNvPr id="5" name="Picture 2" descr="14896_Noordhoff_OveralNatuurkunde2efhavo.jpg (480×69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253">
            <a:off x="8157420" y="1000125"/>
            <a:ext cx="3028208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negatieve snelheid en vaart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Snelheid kan ook negatief zijn: je gaat terug </a:t>
            </a:r>
          </a:p>
          <a:p>
            <a:pPr lvl="1"/>
            <a:r>
              <a:rPr lang="nl-NL" dirty="0"/>
              <a:t>de verplaatsing is dan ook negatief!</a:t>
            </a:r>
          </a:p>
          <a:p>
            <a:pPr lvl="1"/>
            <a:endParaRPr lang="nl-NL" dirty="0"/>
          </a:p>
          <a:p>
            <a:r>
              <a:rPr lang="nl-NL" dirty="0"/>
              <a:t>De vaart is altijd positief. Een snelheid van -10 m/s betekent een vaart van 10 m/s</a:t>
            </a:r>
          </a:p>
          <a:p>
            <a:pPr lvl="1"/>
            <a:r>
              <a:rPr lang="nl-NL" dirty="0"/>
              <a:t>de afstand is wel positief</a:t>
            </a:r>
          </a:p>
        </p:txBody>
      </p:sp>
      <p:pic>
        <p:nvPicPr>
          <p:cNvPr id="1026" name="Picture 2" descr="http://autovandaag.nl/Autovandaag/assets/media/xlarge/01_nissan_leaf_12062667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005064"/>
            <a:ext cx="332639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5753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Formules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Voor </a:t>
                </a:r>
                <a:r>
                  <a:rPr lang="nl-NL" i="1" dirty="0"/>
                  <a:t>eenparige</a:t>
                </a:r>
                <a:r>
                  <a:rPr lang="nl-NL" dirty="0"/>
                  <a:t> beweging geldt:</a:t>
                </a:r>
              </a:p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834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704850"/>
            <a:ext cx="8229600" cy="779934"/>
          </a:xfrm>
        </p:spPr>
        <p:txBody>
          <a:bodyPr/>
          <a:lstStyle/>
          <a:p>
            <a:r>
              <a:rPr lang="nl-NL" dirty="0"/>
              <a:t>Momentane snelheid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62348" y="1697993"/>
            <a:ext cx="9102204" cy="986966"/>
          </a:xfrm>
        </p:spPr>
        <p:txBody>
          <a:bodyPr/>
          <a:lstStyle/>
          <a:p>
            <a:r>
              <a:rPr lang="nl-NL" dirty="0"/>
              <a:t>Hoe bepaal je de snelheid bij een niet eenparige beweging</a:t>
            </a:r>
          </a:p>
          <a:p>
            <a:r>
              <a:rPr lang="nl-NL" dirty="0"/>
              <a:t>Bijvoorbeeld: hoe groot is de snelheid op t = 2 s ?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202" y="2684959"/>
            <a:ext cx="8507746" cy="36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61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Inzoomen op </a:t>
            </a:r>
            <a:r>
              <a:rPr lang="nl-NL" i="1" dirty="0"/>
              <a:t>t</a:t>
            </a:r>
            <a:r>
              <a:rPr lang="nl-NL" dirty="0"/>
              <a:t> = 2 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5445224"/>
            <a:ext cx="8229600" cy="879376"/>
          </a:xfrm>
        </p:spPr>
        <p:txBody>
          <a:bodyPr/>
          <a:lstStyle/>
          <a:p>
            <a:r>
              <a:rPr lang="nl-NL" dirty="0"/>
              <a:t>De lijn wordt rechter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847279"/>
            <a:ext cx="7291193" cy="309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15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Nog verder inzoomen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5733256"/>
            <a:ext cx="8229600" cy="591344"/>
          </a:xfrm>
        </p:spPr>
        <p:txBody>
          <a:bodyPr/>
          <a:lstStyle/>
          <a:p>
            <a:r>
              <a:rPr lang="nl-NL" dirty="0"/>
              <a:t>De lijn is nagenoeg recht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988840"/>
            <a:ext cx="797576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00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399" y="836712"/>
            <a:ext cx="10441160" cy="1584176"/>
          </a:xfrm>
        </p:spPr>
        <p:txBody>
          <a:bodyPr/>
          <a:lstStyle/>
          <a:p>
            <a:r>
              <a:rPr lang="nl-NL" dirty="0"/>
              <a:t>de rode lijn is echt recht (dus eenparig beweging)</a:t>
            </a:r>
          </a:p>
          <a:p>
            <a:r>
              <a:rPr lang="nl-NL" dirty="0"/>
              <a:t>bij de rode en blauwe lijn hoort dezelfde snelheid</a:t>
            </a:r>
          </a:p>
          <a:p>
            <a:r>
              <a:rPr lang="nl-NL" dirty="0"/>
              <a:t>Voor een eenparig beweging weet ik hoe ik de snelheid moet bepalen.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263" y="2852936"/>
            <a:ext cx="8047433" cy="34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89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Uitzoomen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935164"/>
            <a:ext cx="8229600" cy="773757"/>
          </a:xfrm>
        </p:spPr>
        <p:txBody>
          <a:bodyPr/>
          <a:lstStyle/>
          <a:p>
            <a:r>
              <a:rPr lang="nl-NL" dirty="0"/>
              <a:t>De rode lijn is de raaklijn</a:t>
            </a:r>
          </a:p>
          <a:p>
            <a:r>
              <a:rPr lang="nl-NL" dirty="0"/>
              <a:t>De steilheid van de rode lijn is de snelheid op </a:t>
            </a:r>
            <a:r>
              <a:rPr lang="nl-NL" i="1" dirty="0"/>
              <a:t>t</a:t>
            </a:r>
            <a:r>
              <a:rPr lang="nl-NL" dirty="0"/>
              <a:t> = 2 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912" y="2924944"/>
            <a:ext cx="8350177" cy="35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41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704850"/>
            <a:ext cx="8229600" cy="707926"/>
          </a:xfrm>
        </p:spPr>
        <p:txBody>
          <a:bodyPr/>
          <a:lstStyle/>
          <a:p>
            <a:r>
              <a:rPr lang="nl-NL" dirty="0"/>
              <a:t>En de snelheid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2418419" y="5229200"/>
                <a:ext cx="7355160" cy="759262"/>
              </a:xfrm>
            </p:spPr>
            <p:txBody>
              <a:bodyPr/>
              <a:lstStyle/>
              <a:p>
                <a:pPr marL="44291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10−2,4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3,45−0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2,2 </m:t>
                      </m:r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8419" y="5229200"/>
                <a:ext cx="7355160" cy="759262"/>
              </a:xfrm>
              <a:blipFill rotWithShape="0">
                <a:blip r:embed="rId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0" y="1425923"/>
            <a:ext cx="8558801" cy="36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53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908721"/>
            <a:ext cx="8229600" cy="5415880"/>
          </a:xfrm>
        </p:spPr>
        <p:txBody>
          <a:bodyPr/>
          <a:lstStyle/>
          <a:p>
            <a:r>
              <a:rPr lang="nl-NL" sz="2800" dirty="0"/>
              <a:t>Hoe steiler des te groter de snelheid</a:t>
            </a:r>
          </a:p>
          <a:p>
            <a:r>
              <a:rPr lang="nl-NL" dirty="0"/>
              <a:t>Stijgende lijn </a:t>
            </a:r>
            <a:r>
              <a:rPr lang="nl-NL" dirty="0">
                <a:sym typeface="Wingdings" panose="05000000000000000000" pitchFamily="2" charset="2"/>
              </a:rPr>
              <a:t> positieve snelheid (je gaat vooruit)</a:t>
            </a:r>
          </a:p>
          <a:p>
            <a:r>
              <a:rPr lang="nl-NL" dirty="0">
                <a:sym typeface="Wingdings" panose="05000000000000000000" pitchFamily="2" charset="2"/>
              </a:rPr>
              <a:t>Dalende lijn  negatieve snelheid (je gaat achteruit)</a:t>
            </a:r>
            <a:endParaRPr lang="nl-NL" dirty="0"/>
          </a:p>
          <a:p>
            <a:r>
              <a:rPr lang="nl-NL" dirty="0"/>
              <a:t>Bij een horizontale raaklijn hoort snelheid 0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44" y="2794315"/>
            <a:ext cx="8558801" cy="36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66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opdrachten 6 t/m 8 en 10 t/m 13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9972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1E089-2782-4A13-886D-CBC30DAD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1.1 Bewegingen vastleggen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65273B-69BD-486B-BC89-554CCCC06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 paragraaf kun je:</a:t>
            </a:r>
          </a:p>
          <a:p>
            <a:pPr lvl="1"/>
            <a:r>
              <a:rPr lang="nl-NL" dirty="0"/>
              <a:t>beschrijven hoe je een beweging vastlegt</a:t>
            </a:r>
          </a:p>
          <a:p>
            <a:pPr lvl="1"/>
            <a:r>
              <a:rPr lang="nl-NL" dirty="0"/>
              <a:t>een plaats-tijddiagram maken</a:t>
            </a:r>
          </a:p>
          <a:p>
            <a:pPr lvl="1"/>
            <a:r>
              <a:rPr lang="nl-NL" dirty="0"/>
              <a:t>onderscheid maken tussen verplaatsing en afgelegde weg</a:t>
            </a:r>
          </a:p>
          <a:p>
            <a:pPr lvl="1"/>
            <a:r>
              <a:rPr lang="nl-NL" dirty="0"/>
              <a:t>de snelheid op een tijdstip bepalen uit een plaats-tijddiagram</a:t>
            </a:r>
          </a:p>
          <a:p>
            <a:pPr lvl="1"/>
            <a:r>
              <a:rPr lang="nl-NL" dirty="0"/>
              <a:t>in een plaats-tijddiagram herkennen of een beweging eenparig is of niet</a:t>
            </a:r>
          </a:p>
          <a:p>
            <a:pPr lvl="1"/>
            <a:r>
              <a:rPr lang="nl-NL" dirty="0"/>
              <a:t>rekenen aan eenparige bewegingen</a:t>
            </a:r>
          </a:p>
        </p:txBody>
      </p:sp>
    </p:spTree>
    <p:extLst>
      <p:ext uri="{BB962C8B-B14F-4D97-AF65-F5344CB8AC3E}">
        <p14:creationId xmlns:p14="http://schemas.microsoft.com/office/powerpoint/2010/main" val="4191860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05F98-D9BE-4096-BBF0-04397E414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1.2 Snelheidsgrafieken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CCF9C9-FDBA-4F07-BCB1-11FC6A799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een (</a:t>
            </a:r>
            <a:r>
              <a:rPr lang="nl-NL" dirty="0" err="1"/>
              <a:t>v,t</a:t>
            </a:r>
            <a:r>
              <a:rPr lang="nl-NL" dirty="0"/>
              <a:t>)-diagram tekenen bij een gegeven (</a:t>
            </a:r>
            <a:r>
              <a:rPr lang="nl-NL" dirty="0" err="1"/>
              <a:t>x,t</a:t>
            </a:r>
            <a:r>
              <a:rPr lang="nl-NL" dirty="0"/>
              <a:t>)-diagram</a:t>
            </a:r>
          </a:p>
          <a:p>
            <a:pPr lvl="1"/>
            <a:r>
              <a:rPr lang="nl-NL" dirty="0"/>
              <a:t>aan een (</a:t>
            </a:r>
            <a:r>
              <a:rPr lang="nl-NL" dirty="0" err="1"/>
              <a:t>v,t</a:t>
            </a:r>
            <a:r>
              <a:rPr lang="nl-NL" dirty="0"/>
              <a:t>)-diagram herkennen of een beweging eenparig is of niet</a:t>
            </a:r>
          </a:p>
          <a:p>
            <a:pPr lvl="1"/>
            <a:r>
              <a:rPr lang="nl-NL" dirty="0"/>
              <a:t>de verplaatsing bepalen uit een (</a:t>
            </a:r>
            <a:r>
              <a:rPr lang="nl-NL" dirty="0" err="1"/>
              <a:t>v,t</a:t>
            </a:r>
            <a:r>
              <a:rPr lang="nl-NL" dirty="0"/>
              <a:t>)-diagram m.b.v. de oppervlakte</a:t>
            </a:r>
          </a:p>
          <a:p>
            <a:pPr lvl="1"/>
            <a:r>
              <a:rPr lang="nl-NL" dirty="0"/>
              <a:t>de gemiddelde snelheid bepalen uit een (</a:t>
            </a:r>
            <a:r>
              <a:rPr lang="nl-NL" dirty="0" err="1"/>
              <a:t>v,t</a:t>
            </a:r>
            <a:r>
              <a:rPr lang="nl-NL" dirty="0"/>
              <a:t>)-diagram</a:t>
            </a:r>
          </a:p>
        </p:txBody>
      </p:sp>
    </p:spTree>
    <p:extLst>
      <p:ext uri="{BB962C8B-B14F-4D97-AF65-F5344CB8AC3E}">
        <p14:creationId xmlns:p14="http://schemas.microsoft.com/office/powerpoint/2010/main" val="3274627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1247040" cy="1143000"/>
          </a:xfrm>
        </p:spPr>
        <p:txBody>
          <a:bodyPr/>
          <a:lstStyle/>
          <a:p>
            <a:r>
              <a:rPr lang="nl-NL" dirty="0"/>
              <a:t>(</a:t>
            </a:r>
            <a:r>
              <a:rPr lang="nl-NL" dirty="0" err="1"/>
              <a:t>v,t</a:t>
            </a:r>
            <a:r>
              <a:rPr lang="nl-NL" dirty="0"/>
              <a:t>)-grafieken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snelheidsgrafieken van een eenparige beweging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8869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Snelheidsgrafieken of (</a:t>
            </a:r>
            <a:r>
              <a:rPr lang="nl-NL" i="1" dirty="0" err="1"/>
              <a:t>v,t</a:t>
            </a:r>
            <a:r>
              <a:rPr lang="nl-NL" dirty="0"/>
              <a:t>)-diagram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054352" cy="4389437"/>
          </a:xfrm>
        </p:spPr>
        <p:txBody>
          <a:bodyPr/>
          <a:lstStyle/>
          <a:p>
            <a:r>
              <a:rPr lang="nl-NL" dirty="0"/>
              <a:t>In een snelheidsgrafiek staat de snelheid verticaal en de tijd horizontaal</a:t>
            </a:r>
          </a:p>
          <a:p>
            <a:r>
              <a:rPr lang="nl-NL" dirty="0"/>
              <a:t>Bij een eenparige beweging</a:t>
            </a:r>
            <a:r>
              <a:rPr lang="nl-NL" dirty="0">
                <a:hlinkClick r:id="rId2"/>
              </a:rPr>
              <a:t> </a:t>
            </a:r>
            <a:r>
              <a:rPr lang="nl-NL" dirty="0"/>
              <a:t>horen horizontale lijnen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020661"/>
            <a:ext cx="5458979" cy="42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86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851942"/>
          </a:xfrm>
        </p:spPr>
        <p:txBody>
          <a:bodyPr/>
          <a:lstStyle/>
          <a:p>
            <a:r>
              <a:rPr lang="nl-NL" dirty="0"/>
              <a:t>Verplaatsing en (</a:t>
            </a:r>
            <a:r>
              <a:rPr lang="nl-NL" i="1" dirty="0" err="1"/>
              <a:t>v,t</a:t>
            </a:r>
            <a:r>
              <a:rPr lang="nl-NL" dirty="0"/>
              <a:t>)-diagram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982344" cy="4389437"/>
          </a:xfrm>
        </p:spPr>
        <p:txBody>
          <a:bodyPr/>
          <a:lstStyle/>
          <a:p>
            <a:r>
              <a:rPr lang="nl-NL" dirty="0"/>
              <a:t>We weten nu hoe je de snelheid kunt bepalen uit een willekeurig </a:t>
            </a:r>
            <a:r>
              <a:rPr lang="nl-NL" i="1" dirty="0"/>
              <a:t>x</a:t>
            </a:r>
            <a:r>
              <a:rPr lang="nl-NL" dirty="0"/>
              <a:t>(</a:t>
            </a:r>
            <a:r>
              <a:rPr lang="nl-NL" i="1" dirty="0"/>
              <a:t>t</a:t>
            </a:r>
            <a:r>
              <a:rPr lang="nl-NL" dirty="0"/>
              <a:t>)-diagram</a:t>
            </a:r>
          </a:p>
          <a:p>
            <a:endParaRPr lang="nl-NL" dirty="0"/>
          </a:p>
          <a:p>
            <a:r>
              <a:rPr lang="nl-NL" b="1" dirty="0"/>
              <a:t>Vraag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 Kun je de verplaatsing uit een </a:t>
            </a:r>
            <a:r>
              <a:rPr lang="nl-NL" i="1" dirty="0"/>
              <a:t>v</a:t>
            </a:r>
            <a:r>
              <a:rPr lang="nl-NL" dirty="0"/>
              <a:t>(</a:t>
            </a:r>
            <a:r>
              <a:rPr lang="nl-NL" i="1" dirty="0"/>
              <a:t>t</a:t>
            </a:r>
            <a:r>
              <a:rPr lang="nl-NL" dirty="0"/>
              <a:t>)-diagram halen???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 bwMode="auto">
          <a:xfrm>
            <a:off x="6090688" y="1935163"/>
            <a:ext cx="4982344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/>
              <a:t>Voorbeeld</a:t>
            </a:r>
          </a:p>
          <a:p>
            <a:r>
              <a:rPr lang="nl-NL" dirty="0"/>
              <a:t>Een auto rijdt met een snelheid van 20 m/s. Hoeveel meter legt de auto in 10 seconden af?</a:t>
            </a:r>
          </a:p>
          <a:p>
            <a:endParaRPr lang="nl-NL" dirty="0"/>
          </a:p>
          <a:p>
            <a:r>
              <a:rPr lang="nl-NL" dirty="0"/>
              <a:t>Antwoord:</a:t>
            </a:r>
          </a:p>
          <a:p>
            <a:r>
              <a:rPr lang="nl-NL" i="1" dirty="0"/>
              <a:t>s</a:t>
            </a:r>
            <a:r>
              <a:rPr lang="nl-NL" dirty="0"/>
              <a:t> = </a:t>
            </a:r>
            <a:r>
              <a:rPr lang="nl-NL" i="1" dirty="0"/>
              <a:t>v ∙ t</a:t>
            </a:r>
            <a:r>
              <a:rPr lang="nl-NL" dirty="0"/>
              <a:t> = 20 x 10 = 200 m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57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</a:t>
            </a:r>
            <a:r>
              <a:rPr lang="nl-NL" i="1" dirty="0" err="1"/>
              <a:t>v,t</a:t>
            </a:r>
            <a:r>
              <a:rPr lang="nl-NL" dirty="0"/>
              <a:t>)-grafiek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39594" y="1847850"/>
            <a:ext cx="4340982" cy="4476750"/>
          </a:xfrm>
        </p:spPr>
        <p:txBody>
          <a:bodyPr/>
          <a:lstStyle/>
          <a:p>
            <a:r>
              <a:rPr lang="nl-NL" dirty="0"/>
              <a:t>De oppervlakte onder de lijn is ook gelijk aan 200 m.</a:t>
            </a:r>
          </a:p>
          <a:p>
            <a:endParaRPr lang="nl-NL" dirty="0"/>
          </a:p>
          <a:p>
            <a:r>
              <a:rPr lang="nl-NL" dirty="0"/>
              <a:t>Algemeen: de oppervlakte onder een (</a:t>
            </a:r>
            <a:r>
              <a:rPr lang="nl-NL" i="1" dirty="0" err="1"/>
              <a:t>v,t</a:t>
            </a:r>
            <a:r>
              <a:rPr lang="nl-NL" dirty="0"/>
              <a:t>)-grafiek is de verplaatsing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85" y="2420888"/>
            <a:ext cx="492751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81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5480" y="848454"/>
            <a:ext cx="7571184" cy="635918"/>
          </a:xfrm>
        </p:spPr>
        <p:txBody>
          <a:bodyPr/>
          <a:lstStyle/>
          <a:p>
            <a:r>
              <a:rPr lang="nl-NL" dirty="0"/>
              <a:t>En dit geldt altijd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5661249"/>
            <a:ext cx="9011344" cy="917773"/>
          </a:xfrm>
        </p:spPr>
        <p:txBody>
          <a:bodyPr/>
          <a:lstStyle/>
          <a:p>
            <a:r>
              <a:rPr lang="nl-NL" dirty="0"/>
              <a:t>Gearceerde stuk is de verplaatsing tussen </a:t>
            </a:r>
            <a:r>
              <a:rPr lang="nl-NL" i="1" dirty="0"/>
              <a:t>t </a:t>
            </a:r>
            <a:r>
              <a:rPr lang="nl-NL" dirty="0"/>
              <a:t>= 1 s en </a:t>
            </a:r>
            <a:r>
              <a:rPr lang="nl-NL" i="1" dirty="0"/>
              <a:t>t </a:t>
            </a:r>
            <a:r>
              <a:rPr lang="nl-NL" dirty="0"/>
              <a:t>= 8 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07" y="1484372"/>
            <a:ext cx="5218187" cy="38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63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bepaal je het oppervlak?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Bereken met vierkantjes en driehoeken</a:t>
            </a:r>
          </a:p>
          <a:p>
            <a:pPr lvl="1"/>
            <a:r>
              <a:rPr lang="nl-NL" dirty="0"/>
              <a:t>vierkant = l x b</a:t>
            </a:r>
          </a:p>
          <a:p>
            <a:pPr lvl="1"/>
            <a:r>
              <a:rPr lang="nl-NL" dirty="0"/>
              <a:t>driehoek = ½ l x b</a:t>
            </a:r>
          </a:p>
          <a:p>
            <a:r>
              <a:rPr lang="nl-NL" dirty="0"/>
              <a:t>Hokjes tellen</a:t>
            </a:r>
          </a:p>
          <a:p>
            <a:pPr lvl="1"/>
            <a:r>
              <a:rPr lang="nl-NL" dirty="0"/>
              <a:t>Bepaal de verplaatsing van één hokje</a:t>
            </a:r>
          </a:p>
          <a:p>
            <a:pPr lvl="1"/>
            <a:r>
              <a:rPr lang="nl-NL" dirty="0"/>
              <a:t>Tel het aantal hele hokjes</a:t>
            </a:r>
          </a:p>
          <a:p>
            <a:pPr lvl="2"/>
            <a:r>
              <a:rPr lang="nl-NL" dirty="0"/>
              <a:t>hokjes die voor meer dan de helft onder de lijn liggen tellen helemaal mee, minder dan helft helemaal niet.</a:t>
            </a:r>
          </a:p>
          <a:p>
            <a:pPr lvl="2"/>
            <a:r>
              <a:rPr lang="nl-NL" dirty="0"/>
              <a:t>hokjes onder de </a:t>
            </a:r>
            <a:r>
              <a:rPr lang="nl-NL" i="1" dirty="0" err="1"/>
              <a:t>t</a:t>
            </a:r>
            <a:r>
              <a:rPr lang="nl-NL" dirty="0" err="1"/>
              <a:t>-as</a:t>
            </a:r>
            <a:r>
              <a:rPr lang="nl-NL" dirty="0"/>
              <a:t> zijn negatief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2619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driehoeken en vierkanten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07" y="2185253"/>
            <a:ext cx="5218187" cy="3889256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07" y="2185253"/>
            <a:ext cx="5218187" cy="38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9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20136" y="1117517"/>
            <a:ext cx="3096344" cy="5191803"/>
          </a:xfrm>
        </p:spPr>
        <p:txBody>
          <a:bodyPr/>
          <a:lstStyle/>
          <a:p>
            <a:r>
              <a:rPr lang="nl-NL" dirty="0"/>
              <a:t>één hokje stelt een verplaatsing van   1 x 5 = 5 m voor.</a:t>
            </a:r>
          </a:p>
          <a:p>
            <a:endParaRPr lang="nl-NL" dirty="0"/>
          </a:p>
          <a:p>
            <a:r>
              <a:rPr lang="nl-NL" dirty="0"/>
              <a:t>vooruit: 13 hokjes (=65 m)</a:t>
            </a:r>
          </a:p>
          <a:p>
            <a:r>
              <a:rPr lang="nl-NL" dirty="0"/>
              <a:t>achteruit: 8 hokjes (=40 m)</a:t>
            </a:r>
          </a:p>
          <a:p>
            <a:endParaRPr lang="nl-NL" dirty="0"/>
          </a:p>
          <a:p>
            <a:r>
              <a:rPr lang="nl-NL" dirty="0"/>
              <a:t>verplaatsing </a:t>
            </a:r>
            <a:r>
              <a:rPr lang="nl-NL"/>
              <a:t>tussen 0 </a:t>
            </a:r>
            <a:r>
              <a:rPr lang="nl-NL" dirty="0"/>
              <a:t>s en 8 s </a:t>
            </a:r>
            <a:r>
              <a:rPr lang="nl-NL"/>
              <a:t>is 25 </a:t>
            </a:r>
            <a:r>
              <a:rPr lang="nl-NL" dirty="0"/>
              <a:t>m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927648" y="794351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Hokjes tellen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50" y="1628800"/>
            <a:ext cx="5218187" cy="38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21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opdrachten 17-21, 23</a:t>
            </a:r>
          </a:p>
          <a:p>
            <a:endParaRPr lang="nl-NL" i="1" dirty="0"/>
          </a:p>
          <a:p>
            <a:endParaRPr lang="nl-NL" i="1" dirty="0"/>
          </a:p>
          <a:p>
            <a:endParaRPr lang="nl-NL" i="1" dirty="0"/>
          </a:p>
          <a:p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23710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Beweging meten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Tijd en plaats tegelijkertijd meten:</a:t>
            </a:r>
          </a:p>
          <a:p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Stopwatch en liniaal / meetlint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Stroboscopische foto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Tijdtikker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Video</a:t>
            </a:r>
            <a:endParaRPr lang="en-US" dirty="0"/>
          </a:p>
        </p:txBody>
      </p:sp>
      <p:pic>
        <p:nvPicPr>
          <p:cNvPr id="4" name="Picture 2" descr="http://www.biernet.nl/images/benodigdhedenCategorien/6753-stopwatch_widget%5b1%5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214">
            <a:off x="6960096" y="1052736"/>
            <a:ext cx="941497" cy="10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eetlint_mt47_silverline_1.jpg (463×29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887">
            <a:off x="8768887" y="925874"/>
            <a:ext cx="2819315" cy="180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bgsens.nl/wp-content/uploads/800px-Bouncing_ball_strobe_edit-605x3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2636912"/>
            <a:ext cx="2916089" cy="187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wetenschapsforum.nl/forumdata/uploads/monthly_05_2015/post-4012-0-86637900-1430483611.png"/>
          <p:cNvPicPr>
            <a:picLocks noChangeAspect="1" noChangeArrowheads="1"/>
          </p:cNvPicPr>
          <p:nvPr/>
        </p:nvPicPr>
        <p:blipFill>
          <a:blip r:embed="rId5">
            <a:lum contras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24" y="4246020"/>
            <a:ext cx="2880320" cy="20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912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15F49-EF3F-4A99-8618-65321EB6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1.3 Versnellen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63D3A0-B49D-4D00-8835-686999794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 paragraaf kun je:</a:t>
            </a:r>
          </a:p>
          <a:p>
            <a:pPr lvl="1"/>
            <a:r>
              <a:rPr lang="nl-NL" dirty="0"/>
              <a:t>een eenparig versnelde beweging herkennen in een (</a:t>
            </a:r>
            <a:r>
              <a:rPr lang="nl-NL" dirty="0" err="1"/>
              <a:t>v,t</a:t>
            </a:r>
            <a:r>
              <a:rPr lang="nl-NL" dirty="0"/>
              <a:t>)-diagram</a:t>
            </a:r>
          </a:p>
          <a:p>
            <a:pPr lvl="1"/>
            <a:r>
              <a:rPr lang="nl-NL" dirty="0"/>
              <a:t>de momentane versnelling bepalen in een (</a:t>
            </a:r>
            <a:r>
              <a:rPr lang="nl-NL" dirty="0" err="1"/>
              <a:t>v,t</a:t>
            </a:r>
            <a:r>
              <a:rPr lang="nl-NL" dirty="0"/>
              <a:t>)-diagram</a:t>
            </a:r>
          </a:p>
          <a:p>
            <a:pPr lvl="1"/>
            <a:r>
              <a:rPr lang="nl-NL" dirty="0"/>
              <a:t>de verplaatsing en de gemiddelde snelheid voor een eenparig beweging bepalen uit een (</a:t>
            </a:r>
            <a:r>
              <a:rPr lang="nl-NL" dirty="0" err="1"/>
              <a:t>v,t</a:t>
            </a:r>
            <a:r>
              <a:rPr lang="nl-NL" dirty="0"/>
              <a:t>)-diagram</a:t>
            </a:r>
          </a:p>
          <a:p>
            <a:pPr lvl="1"/>
            <a:r>
              <a:rPr lang="nl-NL" dirty="0"/>
              <a:t>aan een (</a:t>
            </a:r>
            <a:r>
              <a:rPr lang="nl-NL" dirty="0" err="1"/>
              <a:t>v,t</a:t>
            </a:r>
            <a:r>
              <a:rPr lang="nl-NL" dirty="0"/>
              <a:t>)-diagram van een val herkennen of er wel of geen luchtweerstand optreedt</a:t>
            </a:r>
          </a:p>
        </p:txBody>
      </p:sp>
    </p:spTree>
    <p:extLst>
      <p:ext uri="{BB962C8B-B14F-4D97-AF65-F5344CB8AC3E}">
        <p14:creationId xmlns:p14="http://schemas.microsoft.com/office/powerpoint/2010/main" val="2769967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Versnelling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Niet eenparige beweging = versnelde of vertraagde beweging</a:t>
                </a:r>
              </a:p>
              <a:p>
                <a:endParaRPr lang="nl-NL" dirty="0"/>
              </a:p>
              <a:p>
                <a:r>
                  <a:rPr lang="nl-NL" dirty="0"/>
                  <a:t>Versnelling is de </a:t>
                </a:r>
                <a:r>
                  <a:rPr lang="nl-NL" i="1" dirty="0"/>
                  <a:t>snelheidsverandering</a:t>
                </a:r>
                <a:r>
                  <a:rPr lang="nl-NL" dirty="0"/>
                  <a:t> per benodigde tijd</a:t>
                </a:r>
              </a:p>
              <a:p>
                <a:r>
                  <a:rPr lang="nl-NL" dirty="0"/>
                  <a:t>De eenheid van versnelling is dan ook (m/s) / s  of  m/s</a:t>
                </a:r>
                <a:r>
                  <a:rPr lang="nl-NL" baseline="30000" dirty="0"/>
                  <a:t>2</a:t>
                </a:r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Voor de gemiddelde versnelling geldt:</a:t>
                </a:r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𝑔𝑒𝑚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263525" indent="-263525"/>
                <a:r>
                  <a:rPr lang="nl-NL" dirty="0"/>
                  <a:t>Met de </a:t>
                </a:r>
                <a:r>
                  <a:rPr lang="nl-NL" i="1" dirty="0"/>
                  <a:t>a</a:t>
                </a:r>
                <a:r>
                  <a:rPr lang="nl-NL" dirty="0"/>
                  <a:t> van acceleratie 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9348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Gemiddelde en </a:t>
            </a:r>
            <a:r>
              <a:rPr lang="nl-NL" i="1" dirty="0"/>
              <a:t>momentane</a:t>
            </a:r>
            <a:r>
              <a:rPr lang="nl-NL" dirty="0"/>
              <a:t> versnelling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Vergelijk met gemiddelde snelheid en momentane snelheid</a:t>
                </a:r>
              </a:p>
              <a:p>
                <a:r>
                  <a:rPr lang="nl-NL" dirty="0"/>
                  <a:t>Momentane </a:t>
                </a:r>
                <a:r>
                  <a:rPr lang="nl-NL" i="1" dirty="0"/>
                  <a:t>snelheid</a:t>
                </a:r>
                <a:r>
                  <a:rPr lang="nl-NL" dirty="0"/>
                  <a:t> is de steilheid in het (</a:t>
                </a:r>
                <a:r>
                  <a:rPr lang="nl-NL" i="1" dirty="0" err="1"/>
                  <a:t>x,t</a:t>
                </a:r>
                <a:r>
                  <a:rPr lang="nl-NL" dirty="0"/>
                  <a:t>)-diagram:</a:t>
                </a:r>
              </a:p>
              <a:p>
                <a:pPr marL="116998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r>
                  <a:rPr lang="nl-NL" dirty="0"/>
                  <a:t>Momentane </a:t>
                </a:r>
                <a:r>
                  <a:rPr lang="nl-NL" i="1" dirty="0"/>
                  <a:t>versnelling</a:t>
                </a:r>
                <a:r>
                  <a:rPr lang="nl-NL" dirty="0"/>
                  <a:t> is de steilheid in het (</a:t>
                </a:r>
                <a:r>
                  <a:rPr lang="nl-NL" i="1" dirty="0" err="1"/>
                  <a:t>v,t</a:t>
                </a:r>
                <a:r>
                  <a:rPr lang="nl-NL" dirty="0"/>
                  <a:t>)-diagram</a:t>
                </a:r>
              </a:p>
              <a:p>
                <a:pPr marL="1169988" indent="-1169988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endParaRPr lang="nl-NL" dirty="0"/>
              </a:p>
              <a:p>
                <a:r>
                  <a:rPr lang="nl-NL" i="1" dirty="0"/>
                  <a:t>a</a:t>
                </a:r>
                <a:r>
                  <a:rPr lang="nl-NL" dirty="0"/>
                  <a:t> &gt; 0   </a:t>
                </a:r>
                <a:r>
                  <a:rPr lang="nl-NL" dirty="0">
                    <a:sym typeface="Wingdings" panose="05000000000000000000" pitchFamily="2" charset="2"/>
                  </a:rPr>
                  <a:t>  versnelde beweging; de snelheid neemt toe</a:t>
                </a:r>
              </a:p>
              <a:p>
                <a:r>
                  <a:rPr lang="nl-NL" i="1" dirty="0">
                    <a:sym typeface="Wingdings" panose="05000000000000000000" pitchFamily="2" charset="2"/>
                  </a:rPr>
                  <a:t>a</a:t>
                </a:r>
                <a:r>
                  <a:rPr lang="nl-NL" dirty="0">
                    <a:sym typeface="Wingdings" panose="05000000000000000000" pitchFamily="2" charset="2"/>
                  </a:rPr>
                  <a:t> &lt; 0     vertraagde beweging; de snelheid neemt af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110" b="-277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5498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Eenparig versnelde beweging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Versnelde beweging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6410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Eenparig versnelde beweging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062464" cy="4389437"/>
          </a:xfrm>
        </p:spPr>
        <p:txBody>
          <a:bodyPr/>
          <a:lstStyle/>
          <a:p>
            <a:r>
              <a:rPr lang="nl-NL" dirty="0"/>
              <a:t>Eenparige beweging = beweging met een </a:t>
            </a:r>
            <a:r>
              <a:rPr lang="nl-NL" i="1" dirty="0"/>
              <a:t>constante snelheid</a:t>
            </a:r>
          </a:p>
          <a:p>
            <a:r>
              <a:rPr lang="nl-NL" dirty="0"/>
              <a:t>Eenparig </a:t>
            </a:r>
            <a:r>
              <a:rPr lang="nl-NL" i="1" dirty="0"/>
              <a:t>versnelde</a:t>
            </a:r>
            <a:r>
              <a:rPr lang="nl-NL" dirty="0"/>
              <a:t> beweging = beweging met een </a:t>
            </a:r>
            <a:r>
              <a:rPr lang="nl-NL" i="1" dirty="0"/>
              <a:t>constante versnelling</a:t>
            </a:r>
          </a:p>
          <a:p>
            <a:r>
              <a:rPr lang="nl-NL" dirty="0"/>
              <a:t>Schuine rechte lijnen in het (</a:t>
            </a:r>
            <a:r>
              <a:rPr lang="nl-NL" i="1" dirty="0" err="1"/>
              <a:t>v,t</a:t>
            </a:r>
            <a:r>
              <a:rPr lang="nl-NL" dirty="0"/>
              <a:t>)-diagram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132856"/>
            <a:ext cx="3538735" cy="331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33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1424" y="704850"/>
            <a:ext cx="9299376" cy="707926"/>
          </a:xfrm>
        </p:spPr>
        <p:txBody>
          <a:bodyPr/>
          <a:lstStyle/>
          <a:p>
            <a:r>
              <a:rPr lang="nl-NL" dirty="0"/>
              <a:t>Eenparig versneld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jdelijke aanduiding voor inhoud 5"/>
              <p:cNvSpPr>
                <a:spLocks noGrp="1"/>
              </p:cNvSpPr>
              <p:nvPr>
                <p:ph idx="1"/>
              </p:nvPr>
            </p:nvSpPr>
            <p:spPr>
              <a:xfrm>
                <a:off x="695400" y="1612982"/>
                <a:ext cx="3610744" cy="2249234"/>
              </a:xfrm>
            </p:spPr>
            <p:txBody>
              <a:bodyPr/>
              <a:lstStyle/>
              <a:p>
                <a:pPr marL="268288" indent="0">
                  <a:buNone/>
                </a:pPr>
                <a:r>
                  <a:rPr lang="nl-NL" dirty="0">
                    <a:latin typeface="Cambria Math" panose="02040503050406030204" pitchFamily="18" charset="0"/>
                  </a:rPr>
                  <a:t>gemiddelde snelheid: </a:t>
                </a:r>
              </a:p>
              <a:p>
                <a:pPr marL="26828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𝑔𝑒𝑚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6" name="Tijdelijke aanduiding voor inhoud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1612982"/>
                <a:ext cx="3610744" cy="2249234"/>
              </a:xfrm>
              <a:blipFill rotWithShape="0">
                <a:blip r:embed="rId2"/>
                <a:stretch>
                  <a:fillRect t="-2710" r="-67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540682"/>
            <a:ext cx="5279594" cy="4066384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788698" y="4293097"/>
            <a:ext cx="100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latin typeface="Symbol" panose="05050102010706020507" pitchFamily="18" charset="2"/>
              </a:rPr>
              <a:t>D</a:t>
            </a:r>
            <a:r>
              <a:rPr lang="nl-NL" sz="2400" i="1" dirty="0" err="1"/>
              <a:t>x</a:t>
            </a:r>
            <a:endParaRPr lang="nl-NL" sz="2400" i="1" dirty="0"/>
          </a:p>
        </p:txBody>
      </p:sp>
      <p:sp>
        <p:nvSpPr>
          <p:cNvPr id="10" name="Rechteraccolade 9"/>
          <p:cNvSpPr/>
          <p:nvPr/>
        </p:nvSpPr>
        <p:spPr>
          <a:xfrm rot="5400000">
            <a:off x="6531388" y="3970311"/>
            <a:ext cx="523258" cy="35542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6866175" y="5799115"/>
            <a:ext cx="100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latin typeface="Symbol" panose="05050102010706020507" pitchFamily="18" charset="2"/>
              </a:rPr>
              <a:t>D</a:t>
            </a:r>
            <a:r>
              <a:rPr lang="nl-NL" sz="2400" i="1" dirty="0" err="1"/>
              <a:t>t</a:t>
            </a:r>
            <a:endParaRPr lang="nl-NL" sz="2400" i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75" y="3693442"/>
            <a:ext cx="3548180" cy="179237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75" y="2620452"/>
            <a:ext cx="3548180" cy="2145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/>
              <p:cNvSpPr txBox="1"/>
              <p:nvPr/>
            </p:nvSpPr>
            <p:spPr>
              <a:xfrm>
                <a:off x="4536606" y="3396761"/>
                <a:ext cx="521739" cy="465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nl-NL" sz="2400" i="1" dirty="0"/>
              </a:p>
            </p:txBody>
          </p:sp>
        </mc:Choice>
        <mc:Fallback xmlns="">
          <p:sp>
            <p:nvSpPr>
              <p:cNvPr id="13" name="Tekstvak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606" y="3396761"/>
                <a:ext cx="521739" cy="465454"/>
              </a:xfrm>
              <a:prstGeom prst="rect">
                <a:avLst/>
              </a:prstGeom>
              <a:blipFill rotWithShape="0">
                <a:blip r:embed="rId6"/>
                <a:stretch>
                  <a:fillRect r="-3488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/>
              <p:cNvSpPr txBox="1"/>
              <p:nvPr/>
            </p:nvSpPr>
            <p:spPr>
              <a:xfrm>
                <a:off x="1246682" y="4358145"/>
                <a:ext cx="2257030" cy="816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2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nl-NL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l-NL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nl-NL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nl-NL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nl-NL" sz="2600" dirty="0"/>
              </a:p>
            </p:txBody>
          </p:sp>
        </mc:Choice>
        <mc:Fallback xmlns="">
          <p:sp>
            <p:nvSpPr>
              <p:cNvPr id="5" name="Tekstvak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682" y="4358145"/>
                <a:ext cx="2257030" cy="81657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0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  <p:bldP spid="1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Remmende auto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auto rijdt met een snelheid van 20 m/s en remt af met een constante vertraging (= negatieve </a:t>
            </a:r>
            <a:r>
              <a:rPr lang="nl-NL" i="1" dirty="0"/>
              <a:t>a</a:t>
            </a:r>
            <a:r>
              <a:rPr lang="nl-NL" dirty="0"/>
              <a:t>) van 5 m/s</a:t>
            </a:r>
            <a:r>
              <a:rPr lang="nl-NL" baseline="30000" dirty="0"/>
              <a:t>2</a:t>
            </a:r>
            <a:r>
              <a:rPr lang="nl-NL" dirty="0"/>
              <a:t>.</a:t>
            </a:r>
          </a:p>
          <a:p>
            <a:endParaRPr lang="nl-NL" dirty="0"/>
          </a:p>
          <a:p>
            <a:pPr marL="514350" indent="-514350">
              <a:buFont typeface="+mj-lt"/>
              <a:buAutoNum type="alphaLcParenR"/>
            </a:pPr>
            <a:r>
              <a:rPr lang="nl-NL" dirty="0"/>
              <a:t>Berekenen de </a:t>
            </a:r>
            <a:r>
              <a:rPr lang="nl-NL" dirty="0" err="1"/>
              <a:t>remtijd</a:t>
            </a:r>
            <a:endParaRPr lang="nl-NL" dirty="0"/>
          </a:p>
          <a:p>
            <a:pPr marL="514350" indent="-514350">
              <a:buFont typeface="+mj-lt"/>
              <a:buAutoNum type="alphaLcParenR"/>
            </a:pPr>
            <a:r>
              <a:rPr lang="nl-NL" dirty="0"/>
              <a:t>Berekenen de remweg</a:t>
            </a:r>
          </a:p>
          <a:p>
            <a:pPr marL="514350" indent="-514350">
              <a:buFont typeface="+mj-lt"/>
              <a:buAutoNum type="alphaLcParenR"/>
            </a:pPr>
            <a:endParaRPr lang="nl-NL" dirty="0"/>
          </a:p>
          <a:p>
            <a:pPr marL="0" indent="0">
              <a:buNone/>
            </a:pPr>
            <a:r>
              <a:rPr lang="nl-NL" dirty="0"/>
              <a:t>a.   </a:t>
            </a:r>
            <a:r>
              <a:rPr lang="nl-NL" i="1" dirty="0"/>
              <a:t>a</a:t>
            </a:r>
            <a:r>
              <a:rPr lang="nl-NL" dirty="0"/>
              <a:t> = </a:t>
            </a:r>
            <a:r>
              <a:rPr lang="nl-NL" dirty="0" err="1">
                <a:latin typeface="Symbol" panose="05050102010706020507" pitchFamily="18" charset="2"/>
              </a:rPr>
              <a:t>D</a:t>
            </a:r>
            <a:r>
              <a:rPr lang="nl-NL" i="1" dirty="0" err="1"/>
              <a:t>v</a:t>
            </a:r>
            <a:r>
              <a:rPr lang="nl-NL" dirty="0"/>
              <a:t>/</a:t>
            </a:r>
            <a:r>
              <a:rPr lang="nl-NL" dirty="0" err="1">
                <a:latin typeface="Symbol" panose="05050102010706020507" pitchFamily="18" charset="2"/>
              </a:rPr>
              <a:t>D</a:t>
            </a:r>
            <a:r>
              <a:rPr lang="nl-NL" i="1" dirty="0" err="1"/>
              <a:t>t</a:t>
            </a:r>
            <a:r>
              <a:rPr lang="nl-NL" dirty="0"/>
              <a:t>   </a:t>
            </a:r>
            <a:r>
              <a:rPr lang="nl-NL" dirty="0">
                <a:sym typeface="Wingdings" panose="05000000000000000000" pitchFamily="2" charset="2"/>
              </a:rPr>
              <a:t>   -5 = (0 – 20) / </a:t>
            </a:r>
            <a:r>
              <a:rPr lang="nl-NL" dirty="0" err="1">
                <a:latin typeface="Symbol" panose="05050102010706020507" pitchFamily="18" charset="2"/>
              </a:rPr>
              <a:t>D</a:t>
            </a:r>
            <a:r>
              <a:rPr lang="nl-NL" i="1" dirty="0" err="1"/>
              <a:t>t</a:t>
            </a:r>
            <a:r>
              <a:rPr lang="nl-NL" dirty="0"/>
              <a:t>   </a:t>
            </a:r>
            <a:r>
              <a:rPr lang="nl-NL" dirty="0">
                <a:sym typeface="Wingdings" panose="05000000000000000000" pitchFamily="2" charset="2"/>
              </a:rPr>
              <a:t>   </a:t>
            </a:r>
            <a:r>
              <a:rPr lang="nl-NL" dirty="0" err="1">
                <a:latin typeface="Symbol" panose="05050102010706020507" pitchFamily="18" charset="2"/>
              </a:rPr>
              <a:t>D</a:t>
            </a:r>
            <a:r>
              <a:rPr lang="nl-NL" i="1" dirty="0" err="1"/>
              <a:t>t</a:t>
            </a:r>
            <a:r>
              <a:rPr lang="nl-NL" dirty="0"/>
              <a:t> = 4 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411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b1. met gemiddelde snelheid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nl-NL" dirty="0"/>
              </a:p>
              <a:p>
                <a:pPr marL="5381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20+0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nl-NL" dirty="0"/>
              </a:p>
              <a:p>
                <a:pPr marL="538163" indent="0">
                  <a:buNone/>
                </a:pPr>
                <a:endParaRPr lang="nl-NL" dirty="0"/>
              </a:p>
              <a:p>
                <a:pPr marL="538163" indent="0">
                  <a:buNone/>
                </a:pP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̅"/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nl-NL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=10⋅4=40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nl-NL" b="0" dirty="0"/>
                  <a:t>   of</a:t>
                </a:r>
              </a:p>
              <a:p>
                <a:pPr marL="538163" indent="0">
                  <a:buNone/>
                </a:pPr>
                <a:endParaRPr lang="nl-NL" dirty="0"/>
              </a:p>
              <a:p>
                <a:pPr marL="5381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       →    10=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  →     </m:t>
                      </m:r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=40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92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b2. Met een </a:t>
            </a:r>
            <a:r>
              <a:rPr lang="nl-NL" i="1" dirty="0"/>
              <a:t>v</a:t>
            </a:r>
            <a:r>
              <a:rPr lang="nl-NL" dirty="0"/>
              <a:t>-</a:t>
            </a:r>
            <a:r>
              <a:rPr lang="nl-NL" i="1" dirty="0"/>
              <a:t>t</a:t>
            </a:r>
            <a:r>
              <a:rPr lang="nl-NL" dirty="0"/>
              <a:t>-grafiek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9416" y="1935164"/>
            <a:ext cx="3744416" cy="4389437"/>
          </a:xfrm>
        </p:spPr>
        <p:txBody>
          <a:bodyPr/>
          <a:lstStyle/>
          <a:p>
            <a:r>
              <a:rPr lang="nl-NL" dirty="0"/>
              <a:t>Verplaatsing is het oppervlak onder de (</a:t>
            </a:r>
            <a:r>
              <a:rPr lang="nl-NL" i="1" dirty="0" err="1"/>
              <a:t>v,t</a:t>
            </a:r>
            <a:r>
              <a:rPr lang="nl-NL" i="1" dirty="0"/>
              <a:t>)</a:t>
            </a:r>
            <a:r>
              <a:rPr lang="nl-NL" dirty="0"/>
              <a:t>-grafiek</a:t>
            </a:r>
          </a:p>
          <a:p>
            <a:endParaRPr lang="nl-NL" dirty="0"/>
          </a:p>
          <a:p>
            <a:r>
              <a:rPr lang="nl-NL" dirty="0"/>
              <a:t>s = ½ 4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dirty="0"/>
              <a:t> 20 = 40 m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276872"/>
            <a:ext cx="4762872" cy="380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59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Brian Cox visits the world's biggest vacuum chamber - Human Universe; Episode 4 Preview - BBC Tw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424" y="707351"/>
            <a:ext cx="10126746" cy="5692305"/>
          </a:xfrm>
        </p:spPr>
      </p:pic>
    </p:spTree>
    <p:extLst>
      <p:ext uri="{BB962C8B-B14F-4D97-AF65-F5344CB8AC3E}">
        <p14:creationId xmlns:p14="http://schemas.microsoft.com/office/powerpoint/2010/main" val="353806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886225"/>
          </a:xfrm>
        </p:spPr>
        <p:txBody>
          <a:bodyPr/>
          <a:lstStyle/>
          <a:p>
            <a:r>
              <a:rPr lang="nl-NL" dirty="0"/>
              <a:t>Frequentie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591076"/>
                <a:ext cx="10972800" cy="4733526"/>
              </a:xfrm>
            </p:spPr>
            <p:txBody>
              <a:bodyPr/>
              <a:lstStyle/>
              <a:p>
                <a:r>
                  <a:rPr lang="nl-NL" dirty="0"/>
                  <a:t>Stroboscoop: aantal flitsen per seconde</a:t>
                </a:r>
              </a:p>
              <a:p>
                <a:r>
                  <a:rPr lang="nl-NL" dirty="0"/>
                  <a:t>Tijdtikker: aantal stippen per seconde</a:t>
                </a:r>
              </a:p>
              <a:p>
                <a:r>
                  <a:rPr lang="nl-NL" dirty="0"/>
                  <a:t>Video: aantal beelden per seconde</a:t>
                </a:r>
              </a:p>
              <a:p>
                <a:endParaRPr lang="nl-NL" dirty="0"/>
              </a:p>
              <a:p>
                <a:r>
                  <a:rPr lang="nl-NL" dirty="0"/>
                  <a:t>frequentie </a:t>
                </a:r>
                <a:r>
                  <a:rPr lang="nl-NL" i="1" dirty="0"/>
                  <a:t>f</a:t>
                </a:r>
                <a:r>
                  <a:rPr lang="nl-NL" dirty="0"/>
                  <a:t> is Hertz (Hz)</a:t>
                </a:r>
              </a:p>
              <a:p>
                <a:r>
                  <a:rPr lang="nl-NL" dirty="0"/>
                  <a:t>periode </a:t>
                </a:r>
                <a:r>
                  <a:rPr lang="nl-NL" i="1" dirty="0"/>
                  <a:t>T</a:t>
                </a:r>
                <a:r>
                  <a:rPr lang="nl-NL" dirty="0"/>
                  <a:t> in seconde (s)</a:t>
                </a:r>
              </a:p>
              <a:p>
                <a:endParaRPr lang="nl-NL" dirty="0"/>
              </a:p>
              <a:p>
                <a:pPr marL="10795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591076"/>
                <a:ext cx="10972800" cy="4733526"/>
              </a:xfrm>
              <a:blipFill>
                <a:blip r:embed="rId2"/>
                <a:stretch>
                  <a:fillRect l="-667" t="-103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://media.ourstory.com/62/85/91/c4c44916de1b6313e5f2d419859fb4dd7e25fa71/a7503612740907d9c557a5570d48a8e11f18ee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852936"/>
            <a:ext cx="2700065" cy="31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498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Vrije val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Vrije val is een val zonder (met verwaarloosbare) luchtwrijving</a:t>
            </a:r>
          </a:p>
          <a:p>
            <a:r>
              <a:rPr lang="nl-NL" dirty="0"/>
              <a:t>Vrije val is een voorbeeld van een eenparig </a:t>
            </a:r>
            <a:r>
              <a:rPr lang="nl-NL" i="1" dirty="0"/>
              <a:t>versnelde</a:t>
            </a:r>
            <a:r>
              <a:rPr lang="nl-NL" dirty="0"/>
              <a:t> beweging</a:t>
            </a:r>
          </a:p>
          <a:p>
            <a:r>
              <a:rPr lang="nl-NL" dirty="0"/>
              <a:t>De versnelling is (op aarde) 9,81 m/s</a:t>
            </a:r>
            <a:r>
              <a:rPr lang="nl-NL" baseline="30000" dirty="0"/>
              <a:t>2</a:t>
            </a:r>
            <a:endParaRPr lang="nl-NL" dirty="0"/>
          </a:p>
          <a:p>
            <a:r>
              <a:rPr lang="nl-NL" dirty="0"/>
              <a:t>Het heet ook wel de gravitatie-versnelling </a:t>
            </a:r>
            <a:r>
              <a:rPr lang="nl-NL" i="1" dirty="0"/>
              <a:t>g</a:t>
            </a:r>
          </a:p>
          <a:p>
            <a:endParaRPr lang="nl-NL" i="1" dirty="0"/>
          </a:p>
          <a:p>
            <a:r>
              <a:rPr lang="nl-NL" i="1" dirty="0"/>
              <a:t>v=at  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i="1" dirty="0">
                <a:sym typeface="Wingdings" panose="05000000000000000000" pitchFamily="2" charset="2"/>
              </a:rPr>
              <a:t>    v = </a:t>
            </a:r>
            <a:r>
              <a:rPr lang="nl-NL" i="1" dirty="0" err="1">
                <a:sym typeface="Wingdings" panose="05000000000000000000" pitchFamily="2" charset="2"/>
              </a:rPr>
              <a:t>gt</a:t>
            </a:r>
            <a:r>
              <a:rPr lang="nl-NL" i="1" dirty="0">
                <a:sym typeface="Wingdings" panose="05000000000000000000" pitchFamily="2" charset="2"/>
              </a:rPr>
              <a:t> 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122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79934"/>
          </a:xfrm>
        </p:spPr>
        <p:txBody>
          <a:bodyPr/>
          <a:lstStyle/>
          <a:p>
            <a:r>
              <a:rPr lang="nl-NL" dirty="0"/>
              <a:t>Voorbeeld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8308" y="1498171"/>
            <a:ext cx="4838328" cy="4389437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Een steen valt (met verwaarloosbare wrijving) van het dak naar beneden en komt na 2,4 s op de grond.</a:t>
            </a:r>
          </a:p>
          <a:p>
            <a:pPr marL="514350" indent="-514350">
              <a:buAutoNum type="alphaLcPeriod"/>
            </a:pPr>
            <a:r>
              <a:rPr lang="nl-NL" dirty="0"/>
              <a:t>Bereken de snelheid waarmee de steen op de grond komt</a:t>
            </a:r>
          </a:p>
          <a:p>
            <a:pPr marL="514350" indent="-514350">
              <a:buAutoNum type="alphaLcPeriod"/>
            </a:pPr>
            <a:r>
              <a:rPr lang="nl-NL" dirty="0"/>
              <a:t>Bereken de hoogte van het dak</a:t>
            </a:r>
          </a:p>
          <a:p>
            <a:pPr marL="514350" indent="-514350">
              <a:buAutoNum type="alphaLcPeriod"/>
            </a:pPr>
            <a:endParaRPr lang="nl-NL" dirty="0"/>
          </a:p>
          <a:p>
            <a:pPr marL="514350" indent="-514350">
              <a:buAutoNum type="alphaLcPeriod"/>
            </a:pPr>
            <a:endParaRPr lang="en-US" dirty="0"/>
          </a:p>
        </p:txBody>
      </p:sp>
      <p:sp>
        <p:nvSpPr>
          <p:cNvPr id="4" name="Tekstvak 3"/>
          <p:cNvSpPr txBox="1"/>
          <p:nvPr/>
        </p:nvSpPr>
        <p:spPr>
          <a:xfrm>
            <a:off x="5807968" y="1844824"/>
            <a:ext cx="561662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Uitwerking a.</a:t>
            </a:r>
          </a:p>
          <a:p>
            <a:endParaRPr lang="nl-NL" sz="2000" dirty="0"/>
          </a:p>
          <a:p>
            <a:r>
              <a:rPr lang="nl-NL" sz="2000" i="1" dirty="0"/>
              <a:t>v</a:t>
            </a:r>
            <a:r>
              <a:rPr lang="nl-NL" sz="2000" dirty="0"/>
              <a:t> = </a:t>
            </a:r>
            <a:r>
              <a:rPr lang="nl-NL" sz="2000" i="1" dirty="0"/>
              <a:t>g</a:t>
            </a:r>
            <a:r>
              <a:rPr lang="nl-NL" sz="2000" i="1" dirty="0">
                <a:sym typeface="Symbol" panose="05050102010706020507" pitchFamily="18" charset="2"/>
              </a:rPr>
              <a:t>  </a:t>
            </a:r>
            <a:r>
              <a:rPr lang="nl-NL" sz="2000" i="1" dirty="0"/>
              <a:t>t</a:t>
            </a:r>
            <a:r>
              <a:rPr lang="nl-NL" sz="2000" dirty="0"/>
              <a:t> = 9,81 x 2,4 = 23,5 m/s</a:t>
            </a:r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Uitwerking b.</a:t>
            </a:r>
          </a:p>
          <a:p>
            <a:endParaRPr lang="nl-NL" sz="2000" dirty="0"/>
          </a:p>
          <a:p>
            <a:r>
              <a:rPr lang="nl-NL" sz="2000" i="1" dirty="0" err="1"/>
              <a:t>v</a:t>
            </a:r>
            <a:r>
              <a:rPr lang="nl-NL" sz="2000" baseline="-25000" dirty="0" err="1"/>
              <a:t>gem</a:t>
            </a:r>
            <a:r>
              <a:rPr lang="nl-NL" sz="2000" dirty="0"/>
              <a:t> = (</a:t>
            </a:r>
            <a:r>
              <a:rPr lang="nl-NL" sz="2000" i="1" dirty="0"/>
              <a:t>v</a:t>
            </a:r>
            <a:r>
              <a:rPr lang="nl-NL" sz="2000" baseline="-25000" dirty="0"/>
              <a:t>1</a:t>
            </a:r>
            <a:r>
              <a:rPr lang="nl-NL" sz="2000" dirty="0"/>
              <a:t> + </a:t>
            </a:r>
            <a:r>
              <a:rPr lang="nl-NL" sz="2000" i="1" dirty="0"/>
              <a:t>v</a:t>
            </a:r>
            <a:r>
              <a:rPr lang="nl-NL" sz="2000" baseline="-25000" dirty="0"/>
              <a:t>2</a:t>
            </a:r>
            <a:r>
              <a:rPr lang="nl-NL" sz="2000" dirty="0"/>
              <a:t>) / 2 = (0 + 23,5) / 2 = 11,77 m/s</a:t>
            </a:r>
          </a:p>
          <a:p>
            <a:endParaRPr lang="nl-NL" sz="2000" dirty="0"/>
          </a:p>
          <a:p>
            <a:r>
              <a:rPr lang="nl-NL" sz="2000" i="1" dirty="0"/>
              <a:t>h</a:t>
            </a:r>
            <a:r>
              <a:rPr lang="nl-NL" sz="2000" dirty="0"/>
              <a:t> = </a:t>
            </a:r>
            <a:r>
              <a:rPr lang="nl-NL" sz="2000" i="1" dirty="0" err="1"/>
              <a:t>v</a:t>
            </a:r>
            <a:r>
              <a:rPr lang="nl-NL" sz="2000" baseline="-25000" dirty="0" err="1"/>
              <a:t>gem</a:t>
            </a:r>
            <a:r>
              <a:rPr lang="nl-NL" sz="2000" dirty="0"/>
              <a:t> </a:t>
            </a:r>
            <a:r>
              <a:rPr lang="nl-NL" sz="2000" dirty="0">
                <a:sym typeface="Symbol" panose="05050102010706020507" pitchFamily="18" charset="2"/>
              </a:rPr>
              <a:t> </a:t>
            </a:r>
            <a:r>
              <a:rPr lang="nl-NL" sz="2000" i="1" dirty="0"/>
              <a:t>t</a:t>
            </a:r>
            <a:r>
              <a:rPr lang="nl-NL" sz="2000" dirty="0"/>
              <a:t> = 11,77 x 2,4 = 28 m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Maken: 27 t/m 34</a:t>
            </a:r>
          </a:p>
        </p:txBody>
      </p:sp>
    </p:spTree>
    <p:extLst>
      <p:ext uri="{BB962C8B-B14F-4D97-AF65-F5344CB8AC3E}">
        <p14:creationId xmlns:p14="http://schemas.microsoft.com/office/powerpoint/2010/main" val="481666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1.4 Wiskundig gereedschap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 </a:t>
            </a:r>
          </a:p>
          <a:p>
            <a:pPr lvl="1"/>
            <a:r>
              <a:rPr lang="nl-NL" dirty="0"/>
              <a:t>formules omwerken om een onbekende grootheid te berekenen</a:t>
            </a:r>
          </a:p>
          <a:p>
            <a:pPr lvl="1"/>
            <a:r>
              <a:rPr lang="nl-NL" dirty="0"/>
              <a:t>werken met formules, grafieken en eigenschappen van recht evenredige verbanden</a:t>
            </a:r>
          </a:p>
          <a:p>
            <a:pPr lvl="1"/>
            <a:r>
              <a:rPr lang="nl-NL" dirty="0"/>
              <a:t>werken met formules, grafieken en eigenschappen van omgekeerd evenredige verbanden</a:t>
            </a:r>
          </a:p>
          <a:p>
            <a:pPr lvl="1"/>
            <a:r>
              <a:rPr lang="nl-NL" dirty="0"/>
              <a:t>waarden van grootheden noteren met machten van 10 of voorvoegsels én in het juiste aantal significante cijfers</a:t>
            </a:r>
          </a:p>
        </p:txBody>
      </p:sp>
    </p:spTree>
    <p:extLst>
      <p:ext uri="{BB962C8B-B14F-4D97-AF65-F5344CB8AC3E}">
        <p14:creationId xmlns:p14="http://schemas.microsoft.com/office/powerpoint/2010/main" val="24757510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Balans-methode – formules herschrijven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stap 1: zorg ervoor dat de gevraagde grootheid in de teller staat</a:t>
            </a:r>
          </a:p>
          <a:p>
            <a:pPr lvl="1"/>
            <a:r>
              <a:rPr lang="nl-NL" dirty="0"/>
              <a:t>Kruislings vermenigvuldigen als de gevraagde grootheid in de noemer staat</a:t>
            </a:r>
          </a:p>
          <a:p>
            <a:pPr lvl="1"/>
            <a:endParaRPr lang="nl-NL" dirty="0"/>
          </a:p>
          <a:p>
            <a:r>
              <a:rPr lang="nl-NL" dirty="0"/>
              <a:t>stap 2: de gevraagde grootheid isoleren</a:t>
            </a:r>
          </a:p>
        </p:txBody>
      </p:sp>
    </p:spTree>
    <p:extLst>
      <p:ext uri="{BB962C8B-B14F-4D97-AF65-F5344CB8AC3E}">
        <p14:creationId xmlns:p14="http://schemas.microsoft.com/office/powerpoint/2010/main" val="924469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118248" cy="4389437"/>
          </a:xfrm>
        </p:spPr>
        <p:txBody>
          <a:bodyPr/>
          <a:lstStyle/>
          <a:p>
            <a:r>
              <a:rPr lang="nl-NL" dirty="0"/>
              <a:t>Formule:</a:t>
            </a:r>
          </a:p>
          <a:p>
            <a:pPr lvl="1"/>
            <a:r>
              <a:rPr lang="nl-NL" i="1" dirty="0"/>
              <a:t>U = I ∙ R</a:t>
            </a:r>
          </a:p>
          <a:p>
            <a:r>
              <a:rPr lang="nl-NL" dirty="0"/>
              <a:t>Gegevens:</a:t>
            </a:r>
          </a:p>
          <a:p>
            <a:pPr lvl="1"/>
            <a:r>
              <a:rPr lang="nl-NL" i="1" dirty="0"/>
              <a:t>U</a:t>
            </a:r>
            <a:r>
              <a:rPr lang="nl-NL" dirty="0"/>
              <a:t> = 12 V</a:t>
            </a:r>
          </a:p>
          <a:p>
            <a:pPr lvl="1"/>
            <a:r>
              <a:rPr lang="nl-NL" i="1" dirty="0"/>
              <a:t>I</a:t>
            </a:r>
            <a:r>
              <a:rPr lang="nl-NL" dirty="0"/>
              <a:t> = 0,25 A</a:t>
            </a:r>
          </a:p>
          <a:p>
            <a:pPr lvl="1"/>
            <a:endParaRPr lang="nl-NL" dirty="0"/>
          </a:p>
          <a:p>
            <a:r>
              <a:rPr lang="nl-NL" dirty="0"/>
              <a:t>Gevraagd:</a:t>
            </a:r>
          </a:p>
          <a:p>
            <a:pPr lvl="1"/>
            <a:r>
              <a:rPr lang="nl-NL" i="1" dirty="0"/>
              <a:t>R</a:t>
            </a:r>
            <a:r>
              <a:rPr lang="nl-NL" dirty="0"/>
              <a:t> = … ?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825184" y="1180414"/>
            <a:ext cx="45365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anose="020B0604020202020204" pitchFamily="34" charset="0"/>
              <a:buChar char="•"/>
            </a:pPr>
            <a:r>
              <a:rPr lang="nl-NL" sz="2600" dirty="0">
                <a:latin typeface="+mn-lt"/>
              </a:rPr>
              <a:t>Stap 1: naar de teller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600" dirty="0">
                <a:latin typeface="+mn-lt"/>
              </a:rPr>
              <a:t>hoeft niet, want er zijn geen tellers en noemers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825184" y="2948640"/>
            <a:ext cx="2571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+mn-lt"/>
              </a:rPr>
              <a:t>Stap 2: </a:t>
            </a:r>
            <a:r>
              <a:rPr lang="nl-NL" sz="2600" dirty="0">
                <a:latin typeface="+mn-lt"/>
              </a:rPr>
              <a:t>isoleren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vak 24"/>
              <p:cNvSpPr txBox="1"/>
              <p:nvPr/>
            </p:nvSpPr>
            <p:spPr>
              <a:xfrm>
                <a:off x="6960096" y="3717032"/>
                <a:ext cx="16530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25" name="Tekstvak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096" y="3717032"/>
                <a:ext cx="1653081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/>
              <p:cNvSpPr txBox="1"/>
              <p:nvPr/>
            </p:nvSpPr>
            <p:spPr>
              <a:xfrm>
                <a:off x="5825184" y="4691553"/>
                <a:ext cx="3464153" cy="1286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nl-NL" sz="2600" dirty="0">
                    <a:latin typeface="+mn-lt"/>
                  </a:rPr>
                  <a:t>Resultaat: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den>
                      </m:f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=48 </m:t>
                      </m:r>
                      <m:r>
                        <m:rPr>
                          <m:sty m:val="p"/>
                        </m:rPr>
                        <a:rPr lang="nl-NL" sz="2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2600" dirty="0"/>
              </a:p>
            </p:txBody>
          </p:sp>
        </mc:Choice>
        <mc:Fallback xmlns="">
          <p:sp>
            <p:nvSpPr>
              <p:cNvPr id="5" name="Tekstvak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184" y="4691553"/>
                <a:ext cx="3464153" cy="1286506"/>
              </a:xfrm>
              <a:prstGeom prst="rect">
                <a:avLst/>
              </a:prstGeom>
              <a:blipFill rotWithShape="0">
                <a:blip r:embed="rId3"/>
                <a:stretch>
                  <a:fillRect l="-2817" t="-426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84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3326160" cy="4389437"/>
              </a:xfrm>
            </p:spPr>
            <p:txBody>
              <a:bodyPr/>
              <a:lstStyle/>
              <a:p>
                <a:r>
                  <a:rPr lang="nl-NL" dirty="0"/>
                  <a:t>Formule: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</m:e>
                    </m:box>
                    <m:r>
                      <a:rPr lang="nl-NL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nl-NL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nl-NL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nl-NL" dirty="0"/>
                  <a:t>Gegevens: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s  = 20 m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a = 5 m/s</a:t>
                </a:r>
                <a:r>
                  <a:rPr lang="nl-NL" baseline="30000" dirty="0"/>
                  <a:t>2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nl-NL" baseline="30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nl-NL" dirty="0"/>
                  <a:t>Gevraagd: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t = ?  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3326160" cy="4389437"/>
              </a:xfrm>
              <a:blipFill rotWithShape="0">
                <a:blip r:embed="rId2"/>
                <a:stretch>
                  <a:fillRect l="-2564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kstvak 4"/>
          <p:cNvSpPr txBox="1"/>
          <p:nvPr/>
        </p:nvSpPr>
        <p:spPr>
          <a:xfrm>
            <a:off x="5821760" y="1228275"/>
            <a:ext cx="45365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anose="020B0604020202020204" pitchFamily="34" charset="0"/>
              <a:buChar char="•"/>
            </a:pPr>
            <a:r>
              <a:rPr lang="nl-NL" sz="2600" dirty="0">
                <a:latin typeface="+mn-lt"/>
              </a:rPr>
              <a:t>Stap 1: naar de teller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600" dirty="0">
                <a:latin typeface="+mn-lt"/>
              </a:rPr>
              <a:t>hoeft niet, want er zijn geen tellers en noemers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821760" y="2864507"/>
            <a:ext cx="26514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>
                <a:latin typeface="+mn-lt"/>
              </a:rPr>
              <a:t>Stap 2: isoleren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hoek 6"/>
              <p:cNvSpPr/>
              <p:nvPr/>
            </p:nvSpPr>
            <p:spPr>
              <a:xfrm>
                <a:off x="7043376" y="3406809"/>
                <a:ext cx="2497735" cy="594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nl-NL" sz="2800" i="1" smtClean="0">
                          <a:latin typeface="Cambria Math" panose="02040503050406030204" pitchFamily="18" charset="0"/>
                        </a:rPr>
                        <m:t>=     </m:t>
                      </m:r>
                      <m:box>
                        <m:boxPr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nl-NL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l-NL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    </m:t>
                          </m:r>
                        </m:e>
                      </m:box>
                      <m:r>
                        <a:rPr lang="nl-NL" sz="2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nl-NL" sz="280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7" name="Rechthoe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76" y="3406809"/>
                <a:ext cx="2497735" cy="59465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/>
              <p:cNvSpPr txBox="1"/>
              <p:nvPr/>
            </p:nvSpPr>
            <p:spPr>
              <a:xfrm>
                <a:off x="5825184" y="4691553"/>
                <a:ext cx="4544193" cy="1674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nl-NL" sz="2600" dirty="0">
                    <a:latin typeface="+mn-lt"/>
                  </a:rPr>
                  <a:t>Resultaat: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2⋅</m:t>
                              </m:r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2⋅20</m:t>
                              </m:r>
                            </m:num>
                            <m:den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=2,83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2600" dirty="0"/>
              </a:p>
            </p:txBody>
          </p:sp>
        </mc:Choice>
        <mc:Fallback xmlns="">
          <p:sp>
            <p:nvSpPr>
              <p:cNvPr id="8" name="Tekstvak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184" y="4691553"/>
                <a:ext cx="4544193" cy="1674689"/>
              </a:xfrm>
              <a:prstGeom prst="rect">
                <a:avLst/>
              </a:prstGeom>
              <a:blipFill rotWithShape="0">
                <a:blip r:embed="rId4"/>
                <a:stretch>
                  <a:fillRect l="-2148" t="-328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27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3326160" cy="4389437"/>
              </a:xfrm>
            </p:spPr>
            <p:txBody>
              <a:bodyPr/>
              <a:lstStyle/>
              <a:p>
                <a:r>
                  <a:rPr lang="nl-NL" dirty="0"/>
                  <a:t>Formule: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endParaRPr lang="nl-NL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nl-NL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nl-NL" dirty="0"/>
                  <a:t>Gegevens: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ρ  = 2,7 kg/dm</a:t>
                </a:r>
                <a:r>
                  <a:rPr lang="nl-NL" baseline="30000" dirty="0"/>
                  <a:t>3</a:t>
                </a:r>
                <a:endParaRPr lang="nl-NL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i="1" dirty="0"/>
                  <a:t>m</a:t>
                </a:r>
                <a:r>
                  <a:rPr lang="nl-NL" dirty="0"/>
                  <a:t> = 54 kg</a:t>
                </a:r>
                <a:endParaRPr lang="nl-NL" baseline="300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nl-NL" baseline="30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nl-NL" dirty="0"/>
                  <a:t>Gevraagd: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i="1" dirty="0"/>
                  <a:t>V</a:t>
                </a:r>
                <a:r>
                  <a:rPr lang="nl-NL" dirty="0"/>
                  <a:t> = ?  dm</a:t>
                </a:r>
                <a:r>
                  <a:rPr lang="nl-NL" baseline="30000" dirty="0"/>
                  <a:t>3</a:t>
                </a:r>
                <a:endParaRPr lang="nl-NL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3326160" cy="4389437"/>
              </a:xfrm>
              <a:blipFill rotWithShape="0">
                <a:blip r:embed="rId2"/>
                <a:stretch>
                  <a:fillRect l="-2564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kstvak 4"/>
          <p:cNvSpPr txBox="1"/>
          <p:nvPr/>
        </p:nvSpPr>
        <p:spPr>
          <a:xfrm>
            <a:off x="5951984" y="971605"/>
            <a:ext cx="45365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anose="020B0604020202020204" pitchFamily="34" charset="0"/>
              <a:buChar char="•"/>
            </a:pPr>
            <a:r>
              <a:rPr lang="nl-NL" sz="2600" dirty="0">
                <a:latin typeface="+mn-lt"/>
              </a:rPr>
              <a:t>Stap 1: naar de teller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951984" y="2480443"/>
            <a:ext cx="2571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+mn-lt"/>
              </a:rPr>
              <a:t>Stap 2: </a:t>
            </a:r>
            <a:r>
              <a:rPr lang="nl-NL" sz="2600" dirty="0">
                <a:latin typeface="+mn-lt"/>
              </a:rPr>
              <a:t>isoleren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hoek 3"/>
              <p:cNvSpPr/>
              <p:nvPr/>
            </p:nvSpPr>
            <p:spPr>
              <a:xfrm>
                <a:off x="6768891" y="1464048"/>
                <a:ext cx="1841017" cy="724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nl-NL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4" name="Rechthoe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891" y="1464048"/>
                <a:ext cx="1841017" cy="7248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hoek 7"/>
              <p:cNvSpPr/>
              <p:nvPr/>
            </p:nvSpPr>
            <p:spPr>
              <a:xfrm>
                <a:off x="6768891" y="3343868"/>
                <a:ext cx="2110962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60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nl-NL" sz="2600" dirty="0"/>
              </a:p>
            </p:txBody>
          </p:sp>
        </mc:Choice>
        <mc:Fallback xmlns="">
          <p:sp>
            <p:nvSpPr>
              <p:cNvPr id="8" name="Rechthoe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891" y="3343868"/>
                <a:ext cx="2110962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/>
              <p:cNvSpPr txBox="1"/>
              <p:nvPr/>
            </p:nvSpPr>
            <p:spPr>
              <a:xfrm>
                <a:off x="5945672" y="4672308"/>
                <a:ext cx="3679084" cy="1320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nl-NL" sz="2600" dirty="0">
                    <a:latin typeface="+mn-lt"/>
                  </a:rPr>
                  <a:t>Resultaat: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54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2,7</m:t>
                          </m:r>
                        </m:den>
                      </m:f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=20 </m:t>
                      </m:r>
                      <m:sSup>
                        <m:sSup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nl-NL" sz="2600" b="0" i="0" smtClean="0">
                              <a:latin typeface="Cambria Math" panose="02040503050406030204" pitchFamily="18" charset="0"/>
                            </a:rPr>
                            <m:t>dm</m:t>
                          </m:r>
                        </m:e>
                        <m:sup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nl-NL" sz="2600" dirty="0"/>
              </a:p>
            </p:txBody>
          </p:sp>
        </mc:Choice>
        <mc:Fallback xmlns="">
          <p:sp>
            <p:nvSpPr>
              <p:cNvPr id="9" name="Tekstvak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672" y="4672308"/>
                <a:ext cx="3679084" cy="1320041"/>
              </a:xfrm>
              <a:prstGeom prst="rect">
                <a:avLst/>
              </a:prstGeom>
              <a:blipFill rotWithShape="0">
                <a:blip r:embed="rId5"/>
                <a:stretch>
                  <a:fillRect l="-2483" t="-368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48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76DC1-3795-ECD0-08E5-023D1C46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79934"/>
          </a:xfrm>
        </p:spPr>
        <p:txBody>
          <a:bodyPr/>
          <a:lstStyle/>
          <a:p>
            <a:r>
              <a:rPr lang="nl-NL" dirty="0"/>
              <a:t>voorbeeld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jdelijke aanduiding voor inhoud 2">
                <a:extLst>
                  <a:ext uri="{FF2B5EF4-FFF2-40B4-BE49-F238E27FC236}">
                    <a16:creationId xmlns:a16="http://schemas.microsoft.com/office/drawing/2014/main" id="{3A4ED617-D4CA-C26C-69A7-7C7CCA413A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28801"/>
                <a:ext cx="3038128" cy="4695800"/>
              </a:xfrm>
            </p:spPr>
            <p:txBody>
              <a:bodyPr/>
              <a:lstStyle/>
              <a:p>
                <a:r>
                  <a:rPr lang="nl-NL" dirty="0"/>
                  <a:t>Formule: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nl-NL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nl-NL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nl-NL" dirty="0"/>
                  <a:t>Gegevens: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i="1" dirty="0"/>
                  <a:t>P</a:t>
                </a:r>
                <a:r>
                  <a:rPr lang="nl-NL" dirty="0"/>
                  <a:t>  = 60 W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i="1" dirty="0"/>
                  <a:t>R </a:t>
                </a:r>
                <a:r>
                  <a:rPr lang="nl-NL" dirty="0"/>
                  <a:t>= 850 </a:t>
                </a:r>
                <a:r>
                  <a:rPr lang="el-GR" dirty="0"/>
                  <a:t>Ω</a:t>
                </a:r>
                <a:endParaRPr lang="nl-NL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nl-NL" baseline="30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nl-NL" dirty="0"/>
                  <a:t>Gevraagd: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i="1" dirty="0"/>
                  <a:t>U</a:t>
                </a:r>
                <a:r>
                  <a:rPr lang="nl-NL" dirty="0"/>
                  <a:t> = ?  V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nl-NL" dirty="0"/>
              </a:p>
            </p:txBody>
          </p:sp>
        </mc:Choice>
        <mc:Fallback xmlns="">
          <p:sp>
            <p:nvSpPr>
              <p:cNvPr id="4" name="Tijdelijke aanduiding voor inhoud 2">
                <a:extLst>
                  <a:ext uri="{FF2B5EF4-FFF2-40B4-BE49-F238E27FC236}">
                    <a16:creationId xmlns:a16="http://schemas.microsoft.com/office/drawing/2014/main" id="{3A4ED617-D4CA-C26C-69A7-7C7CCA413A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28801"/>
                <a:ext cx="3038128" cy="4695800"/>
              </a:xfrm>
              <a:blipFill>
                <a:blip r:embed="rId2"/>
                <a:stretch>
                  <a:fillRect l="-2811" t="-103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38056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76DC1-3795-ECD0-08E5-023D1C46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07926"/>
          </a:xfrm>
        </p:spPr>
        <p:txBody>
          <a:bodyPr/>
          <a:lstStyle/>
          <a:p>
            <a:r>
              <a:rPr lang="nl-NL" dirty="0"/>
              <a:t>voorbeeld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jdelijke aanduiding voor inhoud 2">
                <a:extLst>
                  <a:ext uri="{FF2B5EF4-FFF2-40B4-BE49-F238E27FC236}">
                    <a16:creationId xmlns:a16="http://schemas.microsoft.com/office/drawing/2014/main" id="{3A4ED617-D4CA-C26C-69A7-7C7CCA413A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12777"/>
                <a:ext cx="3686200" cy="4911824"/>
              </a:xfrm>
            </p:spPr>
            <p:txBody>
              <a:bodyPr/>
              <a:lstStyle/>
              <a:p>
                <a:r>
                  <a:rPr lang="nl-NL" dirty="0"/>
                  <a:t>Formule: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𝑚𝑝𝑧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nl-NL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nl-NL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nl-NL" dirty="0"/>
                  <a:t>Gegevens: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i="1" dirty="0" err="1"/>
                  <a:t>F</a:t>
                </a:r>
                <a:r>
                  <a:rPr lang="nl-NL" baseline="-25000" dirty="0" err="1"/>
                  <a:t>mpz</a:t>
                </a:r>
                <a:r>
                  <a:rPr lang="nl-NL" dirty="0"/>
                  <a:t>  = 3,4 N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i="1" dirty="0"/>
                  <a:t>r </a:t>
                </a:r>
                <a:r>
                  <a:rPr lang="nl-NL" dirty="0"/>
                  <a:t>= 0,80 m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m = 2,5 kg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nl-NL" baseline="30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nl-NL" dirty="0"/>
                  <a:t>Gevraagd: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i="1" dirty="0"/>
                  <a:t>v</a:t>
                </a:r>
                <a:r>
                  <a:rPr lang="nl-NL" dirty="0"/>
                  <a:t> = ?  m/s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nl-NL" dirty="0"/>
              </a:p>
            </p:txBody>
          </p:sp>
        </mc:Choice>
        <mc:Fallback xmlns="">
          <p:sp>
            <p:nvSpPr>
              <p:cNvPr id="4" name="Tijdelijke aanduiding voor inhoud 2">
                <a:extLst>
                  <a:ext uri="{FF2B5EF4-FFF2-40B4-BE49-F238E27FC236}">
                    <a16:creationId xmlns:a16="http://schemas.microsoft.com/office/drawing/2014/main" id="{3A4ED617-D4CA-C26C-69A7-7C7CCA413A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12777"/>
                <a:ext cx="3686200" cy="4911824"/>
              </a:xfrm>
              <a:blipFill>
                <a:blip r:embed="rId2"/>
                <a:stretch>
                  <a:fillRect l="-2314" t="-99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424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Diagram / grafiek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694312" cy="4389437"/>
          </a:xfrm>
        </p:spPr>
        <p:txBody>
          <a:bodyPr/>
          <a:lstStyle/>
          <a:p>
            <a:r>
              <a:rPr lang="nl-NL" dirty="0"/>
              <a:t>Resultaten van de metingen weergeven in een diagram</a:t>
            </a:r>
          </a:p>
          <a:p>
            <a:endParaRPr lang="nl-NL" dirty="0"/>
          </a:p>
          <a:p>
            <a:r>
              <a:rPr lang="nl-NL" dirty="0"/>
              <a:t>tijd </a:t>
            </a:r>
            <a:r>
              <a:rPr lang="nl-NL" i="1" dirty="0"/>
              <a:t>t</a:t>
            </a:r>
          </a:p>
          <a:p>
            <a:r>
              <a:rPr lang="nl-NL" dirty="0"/>
              <a:t>plaats </a:t>
            </a:r>
            <a:r>
              <a:rPr lang="nl-NL" i="1" dirty="0"/>
              <a:t>x, y, h </a:t>
            </a:r>
            <a:r>
              <a:rPr lang="nl-NL" dirty="0"/>
              <a:t>of </a:t>
            </a:r>
            <a:r>
              <a:rPr lang="nl-NL" i="1" dirty="0"/>
              <a:t> s</a:t>
            </a:r>
          </a:p>
          <a:p>
            <a:endParaRPr lang="nl-NL" i="1" dirty="0"/>
          </a:p>
          <a:p>
            <a:r>
              <a:rPr lang="nl-NL" i="1" dirty="0"/>
              <a:t>(</a:t>
            </a:r>
            <a:r>
              <a:rPr lang="nl-NL" i="1" dirty="0" err="1"/>
              <a:t>x,t</a:t>
            </a:r>
            <a:r>
              <a:rPr lang="nl-NL" i="1" dirty="0"/>
              <a:t>) </a:t>
            </a:r>
            <a:r>
              <a:rPr lang="nl-NL" dirty="0"/>
              <a:t>- diagram</a:t>
            </a:r>
          </a:p>
          <a:p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628800"/>
            <a:ext cx="5474219" cy="429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586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76DC1-3795-ECD0-08E5-023D1C46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voorbeeld 6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jdelijke aanduiding voor inhoud 2">
                <a:extLst>
                  <a:ext uri="{FF2B5EF4-FFF2-40B4-BE49-F238E27FC236}">
                    <a16:creationId xmlns:a16="http://schemas.microsoft.com/office/drawing/2014/main" id="{3A4ED617-D4CA-C26C-69A7-7C7CCA413A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3"/>
                <a:ext cx="3038128" cy="4389437"/>
              </a:xfrm>
            </p:spPr>
            <p:txBody>
              <a:bodyPr/>
              <a:lstStyle/>
              <a:p>
                <a:r>
                  <a:rPr lang="nl-NL" dirty="0"/>
                  <a:t>Formule: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𝜋</m:t>
                    </m:r>
                    <m:rad>
                      <m:radPr>
                        <m:degHide m:val="on"/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num>
                          <m:den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nl-NL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nl-NL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nl-NL" dirty="0"/>
                  <a:t>Gegevens: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i="1" dirty="0"/>
                  <a:t>g</a:t>
                </a:r>
                <a:r>
                  <a:rPr lang="nl-NL" dirty="0"/>
                  <a:t>  = 9,81 m/s</a:t>
                </a:r>
                <a:r>
                  <a:rPr lang="nl-NL" baseline="30000" dirty="0"/>
                  <a:t>2</a:t>
                </a:r>
                <a:endParaRPr lang="nl-NL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i="1" dirty="0"/>
                  <a:t>T </a:t>
                </a:r>
                <a:r>
                  <a:rPr lang="nl-NL" dirty="0"/>
                  <a:t>= 1,5 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nl-NL" baseline="30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nl-NL" dirty="0"/>
                  <a:t>Gevraagd: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i="1" dirty="0"/>
                  <a:t>l</a:t>
                </a:r>
                <a:r>
                  <a:rPr lang="nl-NL" dirty="0"/>
                  <a:t> = ?  m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nl-NL" dirty="0"/>
              </a:p>
            </p:txBody>
          </p:sp>
        </mc:Choice>
        <mc:Fallback xmlns="">
          <p:sp>
            <p:nvSpPr>
              <p:cNvPr id="4" name="Tijdelijke aanduiding voor inhoud 2">
                <a:extLst>
                  <a:ext uri="{FF2B5EF4-FFF2-40B4-BE49-F238E27FC236}">
                    <a16:creationId xmlns:a16="http://schemas.microsoft.com/office/drawing/2014/main" id="{3A4ED617-D4CA-C26C-69A7-7C7CCA413A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3"/>
                <a:ext cx="3038128" cy="4389437"/>
              </a:xfrm>
              <a:blipFill>
                <a:blip r:embed="rId2"/>
                <a:stretch>
                  <a:fillRect l="-2811" t="-1110" b="-332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7585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Verbanden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Lineair</a:t>
            </a:r>
          </a:p>
          <a:p>
            <a:r>
              <a:rPr lang="nl-NL" dirty="0"/>
              <a:t>Recht evenredig</a:t>
            </a:r>
          </a:p>
          <a:p>
            <a:r>
              <a:rPr lang="nl-NL" dirty="0"/>
              <a:t>Omgekeerd evenredig</a:t>
            </a:r>
          </a:p>
        </p:txBody>
      </p:sp>
      <p:pic>
        <p:nvPicPr>
          <p:cNvPr id="1026" name="Picture 2" descr="wunde-finger-grafik.jpg (500×35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692603"/>
            <a:ext cx="3960440" cy="28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44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Lineair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478288" cy="4389437"/>
          </a:xfrm>
        </p:spPr>
        <p:txBody>
          <a:bodyPr/>
          <a:lstStyle/>
          <a:p>
            <a:r>
              <a:rPr lang="nl-NL" dirty="0"/>
              <a:t>Het verband tussen 2 grootheden is lineair als de grafiek een recht lijn vormt</a:t>
            </a:r>
          </a:p>
          <a:p>
            <a:r>
              <a:rPr lang="nl-NL" dirty="0"/>
              <a:t>Lijn hoeft niet door de oorsprong te gaan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3952" y="1484784"/>
            <a:ext cx="577730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3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Recht evenredig verband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270376" cy="4389437"/>
          </a:xfrm>
        </p:spPr>
        <p:txBody>
          <a:bodyPr/>
          <a:lstStyle/>
          <a:p>
            <a:r>
              <a:rPr lang="nl-NL" dirty="0"/>
              <a:t>Het verband is lineair maar moet </a:t>
            </a:r>
            <a:r>
              <a:rPr lang="nl-NL" i="1" dirty="0"/>
              <a:t>ook</a:t>
            </a:r>
            <a:r>
              <a:rPr lang="nl-NL" dirty="0"/>
              <a:t> door de oorsprong gaan</a:t>
            </a:r>
          </a:p>
          <a:p>
            <a:r>
              <a:rPr lang="nl-NL" i="1" dirty="0"/>
              <a:t>Y</a:t>
            </a:r>
            <a:r>
              <a:rPr lang="nl-NL" dirty="0"/>
              <a:t> en </a:t>
            </a:r>
            <a:r>
              <a:rPr lang="nl-NL" i="1" dirty="0"/>
              <a:t>X</a:t>
            </a:r>
            <a:r>
              <a:rPr lang="nl-NL" dirty="0"/>
              <a:t> zijn recht evenredig als geldt dat als </a:t>
            </a:r>
            <a:r>
              <a:rPr lang="nl-NL" i="1" dirty="0"/>
              <a:t>Y</a:t>
            </a:r>
            <a:r>
              <a:rPr lang="nl-NL" dirty="0"/>
              <a:t> 2x zo groot wordt dat dan </a:t>
            </a:r>
            <a:r>
              <a:rPr lang="nl-NL" i="1" dirty="0"/>
              <a:t>X</a:t>
            </a:r>
            <a:r>
              <a:rPr lang="nl-NL" dirty="0"/>
              <a:t> ook 2x zo groot wordt</a:t>
            </a:r>
          </a:p>
          <a:p>
            <a:r>
              <a:rPr lang="nl-NL" dirty="0"/>
              <a:t>Er geldt: </a:t>
            </a:r>
            <a:r>
              <a:rPr lang="nl-NL" i="1" dirty="0"/>
              <a:t>Y/X</a:t>
            </a:r>
            <a:r>
              <a:rPr lang="nl-NL" dirty="0"/>
              <a:t> = </a:t>
            </a:r>
            <a:r>
              <a:rPr lang="nl-NL" i="1" dirty="0"/>
              <a:t>constante</a:t>
            </a:r>
          </a:p>
          <a:p>
            <a:r>
              <a:rPr lang="nl-NL" dirty="0"/>
              <a:t>De </a:t>
            </a:r>
            <a:r>
              <a:rPr lang="nl-NL" i="1" dirty="0"/>
              <a:t>constante </a:t>
            </a:r>
            <a:r>
              <a:rPr lang="nl-NL" dirty="0"/>
              <a:t>is gelijk aan de steilheid van de lijn</a:t>
            </a:r>
          </a:p>
          <a:p>
            <a:r>
              <a:rPr lang="nl-NL" i="1" dirty="0"/>
              <a:t>Y</a:t>
            </a:r>
            <a:r>
              <a:rPr lang="nl-NL" dirty="0">
                <a:sym typeface="Symbol" panose="05050102010706020507" pitchFamily="18" charset="2"/>
              </a:rPr>
              <a:t> </a:t>
            </a:r>
            <a:r>
              <a:rPr lang="nl-NL" i="1" dirty="0">
                <a:sym typeface="Symbol" panose="05050102010706020507" pitchFamily="18" charset="2"/>
              </a:rPr>
              <a:t>X</a:t>
            </a:r>
            <a:endParaRPr lang="nl-NL" i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2024" y="1988840"/>
            <a:ext cx="558146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801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Omgekeerd evenredig verband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054352" cy="4389437"/>
          </a:xfrm>
        </p:spPr>
        <p:txBody>
          <a:bodyPr/>
          <a:lstStyle/>
          <a:p>
            <a:r>
              <a:rPr lang="nl-NL" i="1" dirty="0"/>
              <a:t>Y</a:t>
            </a:r>
            <a:r>
              <a:rPr lang="nl-NL" dirty="0"/>
              <a:t> en </a:t>
            </a:r>
            <a:r>
              <a:rPr lang="nl-NL" i="1" dirty="0"/>
              <a:t>X</a:t>
            </a:r>
            <a:r>
              <a:rPr lang="nl-NL" dirty="0"/>
              <a:t> zijn omgekeerd evenredig als geldt dat als </a:t>
            </a:r>
            <a:r>
              <a:rPr lang="nl-NL" i="1" dirty="0"/>
              <a:t>Y</a:t>
            </a:r>
            <a:r>
              <a:rPr lang="nl-NL" dirty="0"/>
              <a:t> 2x zo groot wordt dat dan </a:t>
            </a:r>
            <a:r>
              <a:rPr lang="nl-NL" i="1" dirty="0"/>
              <a:t>X</a:t>
            </a:r>
            <a:r>
              <a:rPr lang="nl-NL" dirty="0"/>
              <a:t> 2x zo klein wordt</a:t>
            </a:r>
          </a:p>
          <a:p>
            <a:r>
              <a:rPr lang="nl-NL" dirty="0"/>
              <a:t>Er geldt: </a:t>
            </a:r>
            <a:r>
              <a:rPr lang="nl-NL" i="1" dirty="0"/>
              <a:t>Y ∙ X</a:t>
            </a:r>
            <a:r>
              <a:rPr lang="nl-NL" dirty="0"/>
              <a:t> = </a:t>
            </a:r>
            <a:r>
              <a:rPr lang="nl-NL" i="1" dirty="0"/>
              <a:t>constante</a:t>
            </a:r>
          </a:p>
          <a:p>
            <a:r>
              <a:rPr lang="nl-NL" dirty="0"/>
              <a:t>Frequentie </a:t>
            </a:r>
            <a:r>
              <a:rPr lang="nl-NL" i="1" dirty="0"/>
              <a:t>f</a:t>
            </a:r>
            <a:r>
              <a:rPr lang="nl-NL" dirty="0"/>
              <a:t> en trillingstijd </a:t>
            </a:r>
            <a:r>
              <a:rPr lang="nl-NL" i="1" dirty="0"/>
              <a:t>T</a:t>
            </a:r>
            <a:r>
              <a:rPr lang="nl-NL" dirty="0"/>
              <a:t> vormen een omgekeerd evenredig verband</a:t>
            </a:r>
          </a:p>
          <a:p>
            <a:r>
              <a:rPr lang="nl-NL" i="1" dirty="0"/>
              <a:t>Y</a:t>
            </a:r>
            <a:r>
              <a:rPr lang="nl-NL" dirty="0">
                <a:sym typeface="Symbol" panose="05050102010706020507" pitchFamily="18" charset="2"/>
              </a:rPr>
              <a:t> 1 / </a:t>
            </a:r>
            <a:r>
              <a:rPr lang="nl-NL" i="1" dirty="0">
                <a:sym typeface="Symbol" panose="05050102010706020507" pitchFamily="18" charset="2"/>
              </a:rPr>
              <a:t>X</a:t>
            </a:r>
            <a:endParaRPr lang="nl-NL" i="1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988839"/>
            <a:ext cx="5832648" cy="43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71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Verschil wiskunde en natuurkunde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wiskunde: getallen zijn exact</a:t>
                </a:r>
              </a:p>
              <a:p>
                <a:pPr lvl="1"/>
                <a:r>
                  <a:rPr lang="nl-NL" dirty="0"/>
                  <a:t>2</a:t>
                </a:r>
                <a:r>
                  <a:rPr lang="nl-NL" dirty="0">
                    <a:sym typeface="Symbol"/>
                  </a:rPr>
                  <a:t>,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nl-NL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radPr>
                      <m:deg/>
                      <m:e>
                        <m:r>
                          <a:rPr lang="nl-NL" b="0" i="1" smtClean="0">
                            <a:latin typeface="Cambria Math"/>
                            <a:sym typeface="Symbol"/>
                          </a:rPr>
                          <m:t>3</m:t>
                        </m:r>
                      </m:e>
                    </m:rad>
                  </m:oMath>
                </a14:m>
                <a:r>
                  <a:rPr lang="nl-NL" dirty="0"/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nl-NL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nl-NL" dirty="0"/>
              </a:p>
              <a:p>
                <a:pPr lvl="1"/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natuurkunde: het gaat om gemeten waarden. De waarden zijn altijd afgerond.</a:t>
                </a:r>
              </a:p>
              <a:p>
                <a:pPr lvl="1"/>
                <a:r>
                  <a:rPr lang="nl-NL" dirty="0"/>
                  <a:t>massa gemeten met weegschaal: 66,4 kg</a:t>
                </a:r>
              </a:p>
              <a:p>
                <a:pPr lvl="1"/>
                <a:r>
                  <a:rPr lang="nl-NL" dirty="0"/>
                  <a:t>spanning gemeten met voltmeter: 6,02 V</a:t>
                </a:r>
              </a:p>
              <a:p>
                <a:pPr lvl="1"/>
                <a:r>
                  <a:rPr lang="nl-NL" dirty="0"/>
                  <a:t>temperatuur gemeten met thermometer: 22 </a:t>
                </a:r>
                <a:r>
                  <a:rPr lang="nl-NL" baseline="30000" dirty="0" err="1"/>
                  <a:t>o</a:t>
                </a:r>
                <a:r>
                  <a:rPr lang="nl-NL" dirty="0" err="1"/>
                  <a:t>C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32195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Geen breuken, wortels,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Bij natuurkunde worden alle getallen / antwoorden decimaal weergegeven. Dus in het antwoord staan:</a:t>
                </a:r>
              </a:p>
              <a:p>
                <a:pPr lvl="1"/>
                <a:r>
                  <a:rPr lang="nl-NL" dirty="0"/>
                  <a:t>geen breuken : 3½  = 3,5</a:t>
                </a:r>
              </a:p>
              <a:p>
                <a:pPr lvl="1"/>
                <a:r>
                  <a:rPr lang="nl-NL" dirty="0"/>
                  <a:t>geen wortels:  √2 = 1,41</a:t>
                </a:r>
              </a:p>
              <a:p>
                <a:pPr lvl="1"/>
                <a:r>
                  <a:rPr lang="nl-NL" dirty="0"/>
                  <a:t>geen </a:t>
                </a:r>
                <a:r>
                  <a:rPr lang="nl-NL" dirty="0">
                    <a:sym typeface="Symbol"/>
                  </a:rPr>
                  <a:t> laten staan: 2 = 6,28</a:t>
                </a:r>
              </a:p>
              <a:p>
                <a:endParaRPr lang="nl-NL" dirty="0">
                  <a:sym typeface="Symbol"/>
                </a:endParaRPr>
              </a:p>
              <a:p>
                <a:r>
                  <a:rPr lang="nl-NL" dirty="0">
                    <a:sym typeface="Symbol"/>
                  </a:rPr>
                  <a:t>In formules kunnen wel breuken, wortels, … staan:</a:t>
                </a:r>
              </a:p>
              <a:p>
                <a:pPr marL="1438275" indent="-143827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/>
                        </a:rPr>
                        <m:t>h</m:t>
                      </m:r>
                      <m:r>
                        <a:rPr lang="nl-NL" b="0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nl-NL" b="0" i="1" smtClean="0">
                          <a:latin typeface="Cambria Math"/>
                        </a:rPr>
                        <m:t> </m:t>
                      </m:r>
                      <m:r>
                        <a:rPr lang="nl-NL" b="0" i="1" smtClean="0">
                          <a:latin typeface="Cambria Math"/>
                        </a:rPr>
                        <m:t>𝑔</m:t>
                      </m:r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p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           </m:t>
                      </m:r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6900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Wetenschappelijke notatie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7214592" cy="4389120"/>
          </a:xfrm>
        </p:spPr>
        <p:txBody>
          <a:bodyPr/>
          <a:lstStyle/>
          <a:p>
            <a:r>
              <a:rPr lang="nl-NL" dirty="0"/>
              <a:t>Soms is het handig/nodig om de wetenschappelijke notatie te gebruiken:</a:t>
            </a:r>
          </a:p>
          <a:p>
            <a:pPr lvl="1"/>
            <a:r>
              <a:rPr lang="nl-NL" dirty="0"/>
              <a:t>één cijfer voor de komma en afsluiten met een 10-macht</a:t>
            </a:r>
          </a:p>
          <a:p>
            <a:pPr lvl="1"/>
            <a:r>
              <a:rPr lang="nl-NL" dirty="0"/>
              <a:t>b. v. massa van proton is 0,0000000000…0000000167 kg of    1,67 x 10</a:t>
            </a:r>
            <a:r>
              <a:rPr lang="nl-NL" baseline="30000" dirty="0"/>
              <a:t>-27</a:t>
            </a:r>
            <a:r>
              <a:rPr lang="nl-NL" dirty="0"/>
              <a:t> kg</a:t>
            </a:r>
          </a:p>
          <a:p>
            <a:pPr lvl="1"/>
            <a:r>
              <a:rPr lang="nl-NL" dirty="0"/>
              <a:t>rekenmachines hebben hiervoor een speciale knop; meestal EE of </a:t>
            </a:r>
            <a:r>
              <a:rPr lang="nl-NL" dirty="0" err="1"/>
              <a:t>Exp</a:t>
            </a:r>
            <a:endParaRPr lang="nl-NL" dirty="0"/>
          </a:p>
          <a:p>
            <a:pPr lvl="1"/>
            <a:r>
              <a:rPr lang="nl-NL" dirty="0"/>
              <a:t>bij computers gebruik je de letter E:  1,67E-27</a:t>
            </a:r>
          </a:p>
        </p:txBody>
      </p:sp>
      <p:pic>
        <p:nvPicPr>
          <p:cNvPr id="2050" name="Picture 2" descr="http://intra.sje.qc.ca/~math436/img_calc/ti83_ta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114836"/>
            <a:ext cx="2421758" cy="52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/>
          <p:cNvSpPr/>
          <p:nvPr/>
        </p:nvSpPr>
        <p:spPr>
          <a:xfrm>
            <a:off x="8688288" y="4365104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6250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je rekenmachine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</p:nvPr>
        </p:nvGraphicFramePr>
        <p:xfrm>
          <a:off x="1919536" y="234888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6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Je wilt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Op</a:t>
                      </a:r>
                      <a:r>
                        <a:rPr lang="nl-NL" baseline="0" dirty="0"/>
                        <a:t> je rekenmachine</a:t>
                      </a:r>
                      <a:endParaRPr lang="nl-NL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Op het scherm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2,998</a:t>
                      </a:r>
                      <a:r>
                        <a:rPr lang="nl-NL" baseline="0" dirty="0"/>
                        <a:t> x 10</a:t>
                      </a:r>
                      <a:r>
                        <a:rPr lang="nl-NL" baseline="30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2,998   2nd EE  8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2,998 </a:t>
                      </a:r>
                      <a:r>
                        <a:rPr lang="nl-NL" sz="1200" baseline="0" dirty="0"/>
                        <a:t>E </a:t>
                      </a:r>
                      <a:r>
                        <a:rPr lang="nl-NL" baseline="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1,67 x 10</a:t>
                      </a:r>
                      <a:r>
                        <a:rPr lang="nl-NL" baseline="30000" dirty="0"/>
                        <a:t>-27</a:t>
                      </a:r>
                      <a:r>
                        <a:rPr lang="nl-N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1,67 2nd EE (-) 27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1,67 </a:t>
                      </a:r>
                      <a:r>
                        <a:rPr lang="nl-NL" sz="1200" dirty="0"/>
                        <a:t>E</a:t>
                      </a:r>
                      <a:r>
                        <a:rPr lang="nl-NL" dirty="0"/>
                        <a:t>-27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2063552" y="4437112"/>
            <a:ext cx="676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Tip: voer de getallen niet in als 2,998 x 10^8 want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/>
              <a:t>dat is het op het scherm veel onoverzichtelijker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/>
              <a:t>dat gaat vaak fout bij delingen omdat haakjes worden vergeten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0863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Significante cijfers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4753" y="1972144"/>
            <a:ext cx="8229600" cy="2357616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Significante cijfers zijn cijfers die er toe doen:</a:t>
            </a:r>
          </a:p>
          <a:p>
            <a:pPr lvl="1"/>
            <a:r>
              <a:rPr lang="nl-NL" dirty="0"/>
              <a:t>Nullen ervoor tellen niet mee (0,25 m = 2,5 dm )</a:t>
            </a:r>
          </a:p>
          <a:p>
            <a:pPr lvl="1"/>
            <a:r>
              <a:rPr lang="nl-NL" dirty="0"/>
              <a:t>Nullen erachter juist wel ( 2 ≠ 2,0 ≠ 2,00)</a:t>
            </a:r>
          </a:p>
          <a:p>
            <a:pPr lvl="1"/>
            <a:r>
              <a:rPr lang="nl-NL" dirty="0"/>
              <a:t>Tienmacht telt niet mee; 2,45 en 2,45 x 10</a:t>
            </a:r>
            <a:r>
              <a:rPr lang="nl-NL" baseline="30000" dirty="0"/>
              <a:t>7</a:t>
            </a:r>
            <a:r>
              <a:rPr lang="nl-NL" dirty="0"/>
              <a:t> hebben hetzelfde aantal significante cijfers.</a:t>
            </a:r>
          </a:p>
          <a:p>
            <a:r>
              <a:rPr lang="nl-NL" dirty="0"/>
              <a:t>Voorbeelden: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847528" y="4509120"/>
            <a:ext cx="2245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1,23</a:t>
            </a:r>
          </a:p>
          <a:p>
            <a:pPr algn="r"/>
            <a:r>
              <a:rPr lang="nl-NL" sz="2400" dirty="0"/>
              <a:t>0,032</a:t>
            </a:r>
          </a:p>
          <a:p>
            <a:pPr algn="r"/>
            <a:r>
              <a:rPr lang="nl-NL" sz="2400" dirty="0"/>
              <a:t>2,050</a:t>
            </a:r>
          </a:p>
          <a:p>
            <a:pPr algn="r"/>
            <a:r>
              <a:rPr lang="nl-NL" sz="2400" dirty="0"/>
              <a:t>2,998 x 10</a:t>
            </a:r>
            <a:r>
              <a:rPr lang="nl-NL" sz="2400" baseline="30000" dirty="0"/>
              <a:t>8</a:t>
            </a:r>
            <a:endParaRPr lang="nl-NL" sz="2400" dirty="0"/>
          </a:p>
        </p:txBody>
      </p:sp>
      <p:sp>
        <p:nvSpPr>
          <p:cNvPr id="6" name="Tekstvak 5"/>
          <p:cNvSpPr txBox="1"/>
          <p:nvPr/>
        </p:nvSpPr>
        <p:spPr>
          <a:xfrm>
            <a:off x="4295800" y="4523636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ym typeface="Symbol"/>
              </a:rPr>
              <a:t>  </a:t>
            </a:r>
            <a:r>
              <a:rPr lang="nl-NL" sz="2400" dirty="0"/>
              <a:t>heeft 3 significante cijfers</a:t>
            </a:r>
          </a:p>
          <a:p>
            <a:r>
              <a:rPr lang="nl-NL" sz="2400" dirty="0">
                <a:sym typeface="Symbol"/>
              </a:rPr>
              <a:t>  </a:t>
            </a:r>
            <a:r>
              <a:rPr lang="nl-NL" sz="2400" dirty="0"/>
              <a:t>heeft 2 significante cijfers</a:t>
            </a:r>
          </a:p>
          <a:p>
            <a:r>
              <a:rPr lang="nl-NL" sz="2400" dirty="0">
                <a:sym typeface="Symbol"/>
              </a:rPr>
              <a:t>  </a:t>
            </a:r>
            <a:r>
              <a:rPr lang="nl-NL" sz="2400" dirty="0"/>
              <a:t>heeft 4 significante cijfers</a:t>
            </a:r>
          </a:p>
          <a:p>
            <a:r>
              <a:rPr lang="nl-NL" sz="2400" dirty="0">
                <a:sym typeface="Symbol"/>
              </a:rPr>
              <a:t>  </a:t>
            </a:r>
            <a:r>
              <a:rPr lang="nl-NL" sz="2400" dirty="0"/>
              <a:t>heeft 4 significante cijfers</a:t>
            </a:r>
          </a:p>
        </p:txBody>
      </p:sp>
    </p:spTree>
    <p:extLst>
      <p:ext uri="{BB962C8B-B14F-4D97-AF65-F5344CB8AC3E}">
        <p14:creationId xmlns:p14="http://schemas.microsoft.com/office/powerpoint/2010/main" val="11489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Snelheid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846440" cy="4389437"/>
          </a:xfrm>
        </p:spPr>
        <p:txBody>
          <a:bodyPr/>
          <a:lstStyle/>
          <a:p>
            <a:r>
              <a:rPr lang="nl-NL" dirty="0"/>
              <a:t>Gemiddelde snelheid</a:t>
            </a:r>
          </a:p>
          <a:p>
            <a:pPr lvl="1"/>
            <a:r>
              <a:rPr lang="nl-NL" dirty="0"/>
              <a:t> snelheid op een tijdsinterval, bijvoorbeeld de gemiddelde snelheid tussen </a:t>
            </a:r>
            <a:r>
              <a:rPr lang="nl-NL" i="1" dirty="0"/>
              <a:t>t</a:t>
            </a:r>
            <a:r>
              <a:rPr lang="nl-NL" dirty="0"/>
              <a:t> = 0 s en </a:t>
            </a:r>
            <a:r>
              <a:rPr lang="nl-NL" i="1" dirty="0"/>
              <a:t>t</a:t>
            </a:r>
            <a:r>
              <a:rPr lang="nl-NL" dirty="0"/>
              <a:t> = 8 s</a:t>
            </a:r>
          </a:p>
          <a:p>
            <a:endParaRPr lang="nl-NL" dirty="0"/>
          </a:p>
          <a:p>
            <a:r>
              <a:rPr lang="nl-NL" dirty="0"/>
              <a:t>Momentane snelheid</a:t>
            </a:r>
          </a:p>
          <a:p>
            <a:pPr lvl="1"/>
            <a:r>
              <a:rPr lang="nl-NL" dirty="0"/>
              <a:t>snelheid op een tijdstip, bijvoorbeeld de snelheid op </a:t>
            </a:r>
            <a:r>
              <a:rPr lang="nl-NL" i="1" dirty="0"/>
              <a:t>t</a:t>
            </a:r>
            <a:r>
              <a:rPr lang="nl-NL" dirty="0"/>
              <a:t> = 5 s</a:t>
            </a:r>
            <a:endParaRPr lang="en-US" dirty="0"/>
          </a:p>
        </p:txBody>
      </p:sp>
      <p:pic>
        <p:nvPicPr>
          <p:cNvPr id="1026" name="Picture 2" descr="cartoonrvw06.jpg (1099×82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741514"/>
            <a:ext cx="3192568" cy="238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373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Afronden bij vermenigvuldigen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Het </a:t>
                </a:r>
                <a:r>
                  <a:rPr lang="nl-NL" i="1" dirty="0"/>
                  <a:t>antwoord</a:t>
                </a:r>
                <a:r>
                  <a:rPr lang="nl-NL" dirty="0"/>
                  <a:t> heeft </a:t>
                </a:r>
                <a:r>
                  <a:rPr lang="nl-NL" i="1" dirty="0"/>
                  <a:t>net zoveel </a:t>
                </a:r>
                <a:r>
                  <a:rPr lang="nl-NL" dirty="0"/>
                  <a:t>significante cijfers als het getal met het </a:t>
                </a:r>
                <a:r>
                  <a:rPr lang="nl-NL" i="1" dirty="0"/>
                  <a:t>minste</a:t>
                </a:r>
                <a:r>
                  <a:rPr lang="nl-NL" dirty="0"/>
                  <a:t> aantal significante cijfers</a:t>
                </a:r>
              </a:p>
              <a:p>
                <a:endParaRPr lang="nl-NL" dirty="0"/>
              </a:p>
              <a:p>
                <a:pPr lvl="1"/>
                <a14:m>
                  <m:oMath xmlns:m="http://schemas.openxmlformats.org/officeDocument/2006/math">
                    <m:limLow>
                      <m:limLow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nl-NL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12,3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lim>
                    </m:limLow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r>
                          <a:rPr lang="nl-NL" i="1" smtClean="0">
                            <a:latin typeface="Cambria Math"/>
                            <a:ea typeface="Cambria Math"/>
                          </a:rPr>
                          <m:t>∙</m:t>
                        </m:r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0,26</m:t>
                            </m:r>
                          </m:e>
                        </m:groupChr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=</m:t>
                        </m: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lim>
                    </m:limLow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3,198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lim>
                    </m:limLow>
                  </m:oMath>
                </a14:m>
                <a:r>
                  <a:rPr lang="en-US" dirty="0"/>
                  <a:t> =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3,2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lim>
                    </m:limLow>
                  </m:oMath>
                </a14:m>
                <a:endParaRPr lang="en-US" dirty="0"/>
              </a:p>
              <a:p>
                <a:endParaRPr lang="nl-NL" dirty="0"/>
              </a:p>
              <a:p>
                <a:r>
                  <a:rPr lang="nl-NL" dirty="0"/>
                  <a:t>Geldt ook voor delen:</a:t>
                </a:r>
              </a:p>
              <a:p>
                <a:endParaRPr lang="nl-NL" dirty="0"/>
              </a:p>
              <a:p>
                <a:pPr lvl="1"/>
                <a14:m>
                  <m:oMath xmlns:m="http://schemas.openxmlformats.org/officeDocument/2006/math"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2740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lim>
                    </m:limLow>
                  </m:oMath>
                </a14:m>
                <a:r>
                  <a:rPr lang="en-US" dirty="0"/>
                  <a:t> /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59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lim>
                    </m:limLow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46,44068…</m:t>
                            </m:r>
                          </m:e>
                        </m:groupChr>
                      </m:e>
                      <m:lim/>
                    </m:limLow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46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lim>
                    </m:limLow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 b="-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724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408" y="476672"/>
            <a:ext cx="10297144" cy="1143000"/>
          </a:xfrm>
        </p:spPr>
        <p:txBody>
          <a:bodyPr>
            <a:normAutofit/>
          </a:bodyPr>
          <a:lstStyle/>
          <a:p>
            <a:r>
              <a:rPr lang="nl-NL" sz="4400" dirty="0"/>
              <a:t>Afronden en wetenschappelijke notatie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Soms heb je de wetenschappelijke notatie nodig om op de correcte manier af te ronden</a:t>
                </a:r>
              </a:p>
              <a:p>
                <a:endParaRPr lang="nl-NL" dirty="0"/>
              </a:p>
              <a:p>
                <a:pPr lvl="1"/>
                <a14:m>
                  <m:oMath xmlns:m="http://schemas.openxmlformats.org/officeDocument/2006/math"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12,4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lim>
                    </m:limLow>
                  </m:oMath>
                </a14:m>
                <a:r>
                  <a:rPr lang="en-US" dirty="0"/>
                  <a:t> /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0,037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lim>
                    </m:limLow>
                  </m:oMath>
                </a14:m>
                <a:r>
                  <a:rPr lang="en-US" dirty="0"/>
                  <a:t>  =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335,1351= </m:t>
                        </m:r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3,4 ∙</m:t>
                            </m:r>
                            <m:sSup>
                              <m:sSupPr>
                                <m:ctrlPr>
                                  <a:rPr lang="nl-NL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                                  2</m:t>
                        </m:r>
                      </m:lim>
                    </m:limLow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3900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Afronden bij optellen en aftrekken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Het antwoord heeft </a:t>
                </a:r>
                <a:r>
                  <a:rPr lang="nl-NL" i="1" dirty="0"/>
                  <a:t>net zoveel </a:t>
                </a:r>
                <a:r>
                  <a:rPr lang="nl-NL" dirty="0"/>
                  <a:t>cijfers </a:t>
                </a:r>
                <a:r>
                  <a:rPr lang="nl-NL" i="1" dirty="0"/>
                  <a:t>achter de komma </a:t>
                </a:r>
                <a:r>
                  <a:rPr lang="nl-NL" dirty="0"/>
                  <a:t>als het getal met het </a:t>
                </a:r>
                <a:r>
                  <a:rPr lang="nl-NL" i="1" dirty="0"/>
                  <a:t>minste</a:t>
                </a:r>
                <a:r>
                  <a:rPr lang="nl-NL" dirty="0"/>
                  <a:t> aantal cijfers achter de komma.</a:t>
                </a:r>
              </a:p>
              <a:p>
                <a:pPr marL="393192" lvl="1" indent="0">
                  <a:buNone/>
                </a:pPr>
                <a:endParaRPr lang="en-US" dirty="0"/>
              </a:p>
              <a:p>
                <a:pPr lvl="1"/>
                <a14:m>
                  <m:oMath xmlns:m="http://schemas.openxmlformats.org/officeDocument/2006/math"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12,</m:t>
                        </m:r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       1</m:t>
                        </m:r>
                      </m:lim>
                    </m:limLow>
                  </m:oMath>
                </a14:m>
                <a:r>
                  <a:rPr lang="en-US" dirty="0"/>
                  <a:t>  +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/>
                      </a:rPr>
                      <m:t>0,</m:t>
                    </m:r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267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lim>
                    </m:limLow>
                    <m:r>
                      <a:rPr lang="nl-NL" b="0" i="1" smtClean="0">
                        <a:latin typeface="Cambria Math"/>
                        <a:ea typeface="Cambria Math"/>
                      </a:rPr>
                      <m:t>=</m:t>
                    </m:r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12,</m:t>
                        </m:r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567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          3</m:t>
                        </m:r>
                      </m:lim>
                    </m:limLow>
                    <m:r>
                      <a:rPr lang="nl-NL" b="0" i="1" smtClean="0">
                        <a:latin typeface="Cambria Math"/>
                        <a:ea typeface="Cambria Math"/>
                      </a:rPr>
                      <m:t>=</m:t>
                    </m:r>
                    <m:limLow>
                      <m:limLow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12,</m:t>
                        </m:r>
                        <m:groupChr>
                          <m:groupChrPr>
                            <m:chr m:val="⏟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6</m:t>
                            </m:r>
                          </m:e>
                        </m:groupChr>
                      </m:e>
                      <m:li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         1</m:t>
                        </m:r>
                      </m:lim>
                    </m:limLow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 r="-81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66751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Examen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Deze afrondingsregels gelden bij een aantal opgaven op het </a:t>
            </a:r>
            <a:r>
              <a:rPr lang="nl-NL" i="1" dirty="0"/>
              <a:t>eindexamen</a:t>
            </a:r>
            <a:r>
              <a:rPr lang="nl-NL" dirty="0"/>
              <a:t> en om alvast te oefenen ook op </a:t>
            </a:r>
            <a:r>
              <a:rPr lang="nl-NL" i="1" dirty="0"/>
              <a:t>alle</a:t>
            </a:r>
            <a:r>
              <a:rPr lang="nl-NL" dirty="0"/>
              <a:t> </a:t>
            </a:r>
            <a:r>
              <a:rPr lang="nl-NL" i="1" dirty="0"/>
              <a:t>toetsen</a:t>
            </a:r>
            <a:r>
              <a:rPr lang="nl-NL" dirty="0"/>
              <a:t>.</a:t>
            </a:r>
          </a:p>
          <a:p>
            <a:r>
              <a:rPr lang="nl-NL" dirty="0"/>
              <a:t>Soms staat er:</a:t>
            </a:r>
          </a:p>
          <a:p>
            <a:pPr lvl="1"/>
            <a:r>
              <a:rPr lang="nl-NL" dirty="0"/>
              <a:t>Rond het antwoord af op 3 significante cijfers</a:t>
            </a:r>
          </a:p>
          <a:p>
            <a:pPr lvl="1"/>
            <a:r>
              <a:rPr lang="nl-NL" dirty="0"/>
              <a:t>Rond het af op het juiste aantal significante cijfers</a:t>
            </a:r>
          </a:p>
          <a:p>
            <a:pPr lvl="1"/>
            <a:endParaRPr lang="nl-NL" dirty="0"/>
          </a:p>
          <a:p>
            <a:r>
              <a:rPr lang="nl-NL" dirty="0"/>
              <a:t>Als er niets staat dan kijken we niet naar het aantal significante cijfers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15594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40 t/m 46</a:t>
            </a:r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53424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1.5 Grootheden en eenheden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weet je:</a:t>
            </a:r>
          </a:p>
          <a:p>
            <a:pPr lvl="1"/>
            <a:r>
              <a:rPr lang="nl-NL" dirty="0"/>
              <a:t>het verschil tussen grootheden en eenheden</a:t>
            </a:r>
          </a:p>
          <a:p>
            <a:pPr lvl="1"/>
            <a:r>
              <a:rPr lang="nl-NL" dirty="0"/>
              <a:t>het verschil tussen basiseenheden en afgeleide eenheden</a:t>
            </a:r>
          </a:p>
          <a:p>
            <a:pPr lvl="1"/>
            <a:r>
              <a:rPr lang="nl-NL" dirty="0"/>
              <a:t>hoe je eenheid moet afleiden uit een formule</a:t>
            </a:r>
          </a:p>
          <a:p>
            <a:endParaRPr lang="nl-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6705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CAD8B8-2E81-6491-6A65-33EB81B23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Grootheden en eenheden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33BC3E-EF11-B155-98B3-C2FB07B9D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Grootheid = getal + eenheid</a:t>
            </a:r>
          </a:p>
          <a:p>
            <a:endParaRPr lang="nl-NL" dirty="0"/>
          </a:p>
          <a:p>
            <a:r>
              <a:rPr lang="nl-NL" dirty="0"/>
              <a:t>bijvoorbeeld:</a:t>
            </a:r>
          </a:p>
          <a:p>
            <a:pPr lvl="1"/>
            <a:r>
              <a:rPr lang="nl-NL" dirty="0"/>
              <a:t>spanning is 6 Volt</a:t>
            </a:r>
          </a:p>
          <a:p>
            <a:pPr lvl="2"/>
            <a:r>
              <a:rPr lang="nl-NL" i="1" dirty="0"/>
              <a:t>grootheid = spanning (schuin gedrukt)</a:t>
            </a:r>
          </a:p>
          <a:p>
            <a:pPr lvl="2"/>
            <a:r>
              <a:rPr lang="nl-NL" dirty="0"/>
              <a:t>eenheid = volt (recht gedrukt)</a:t>
            </a:r>
          </a:p>
          <a:p>
            <a:pPr lvl="2"/>
            <a:endParaRPr lang="nl-NL" dirty="0"/>
          </a:p>
          <a:p>
            <a:pPr lvl="1"/>
            <a:r>
              <a:rPr lang="nl-NL" dirty="0"/>
              <a:t>de auto heeft een afstand van 12 km afgelegd</a:t>
            </a:r>
          </a:p>
          <a:p>
            <a:pPr lvl="2"/>
            <a:r>
              <a:rPr lang="nl-NL" i="1" dirty="0"/>
              <a:t>grootheid = afstand</a:t>
            </a:r>
          </a:p>
          <a:p>
            <a:pPr lvl="2"/>
            <a:r>
              <a:rPr lang="nl-NL" dirty="0"/>
              <a:t>eenheid = km</a:t>
            </a:r>
          </a:p>
        </p:txBody>
      </p:sp>
    </p:spTree>
    <p:extLst>
      <p:ext uri="{BB962C8B-B14F-4D97-AF65-F5344CB8AC3E}">
        <p14:creationId xmlns:p14="http://schemas.microsoft.com/office/powerpoint/2010/main" val="25899202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68792-9751-CCCB-A685-2BF167E2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wat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9649C2-CC9B-A6EA-9257-016B71EC5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grootheid of eenheid is het?</a:t>
            </a:r>
          </a:p>
          <a:p>
            <a:r>
              <a:rPr lang="nl-NL" i="1" dirty="0"/>
              <a:t>A</a:t>
            </a:r>
          </a:p>
          <a:p>
            <a:r>
              <a:rPr lang="nl-NL" dirty="0"/>
              <a:t>A</a:t>
            </a:r>
          </a:p>
          <a:p>
            <a:r>
              <a:rPr lang="nl-NL" i="1" dirty="0"/>
              <a:t>m</a:t>
            </a:r>
          </a:p>
          <a:p>
            <a:r>
              <a:rPr lang="nl-NL" dirty="0"/>
              <a:t>m</a:t>
            </a:r>
          </a:p>
          <a:p>
            <a:r>
              <a:rPr lang="nl-NL" i="1" dirty="0"/>
              <a:t>V</a:t>
            </a:r>
          </a:p>
          <a:p>
            <a:r>
              <a:rPr lang="nl-NL" i="1" dirty="0"/>
              <a:t>v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63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Bais</a:t>
            </a:r>
            <a:r>
              <a:rPr lang="nl-NL" dirty="0"/>
              <a:t>-eenheden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550296" cy="4389437"/>
          </a:xfrm>
        </p:spPr>
        <p:txBody>
          <a:bodyPr/>
          <a:lstStyle/>
          <a:p>
            <a:r>
              <a:rPr lang="nl-NL" dirty="0"/>
              <a:t>Er zijn 7 basiseenheden: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meter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seconde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ampère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kelvin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kilogram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candela (licht)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mol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636915" y="2132856"/>
            <a:ext cx="40324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+mn-lt"/>
              </a:rPr>
              <a:t>Alle andere eenheden zijn afgeleid van de basiseenheden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636915" y="3861048"/>
            <a:ext cx="35283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+mn-lt"/>
              </a:rPr>
              <a:t>In formules moeten de eenheden met elkaar kloppen</a:t>
            </a:r>
          </a:p>
        </p:txBody>
      </p:sp>
    </p:spTree>
    <p:extLst>
      <p:ext uri="{BB962C8B-B14F-4D97-AF65-F5344CB8AC3E}">
        <p14:creationId xmlns:p14="http://schemas.microsoft.com/office/powerpoint/2010/main" val="415976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Wat is de eenheid van snelheid?</a:t>
                </a:r>
              </a:p>
              <a:p>
                <a:endParaRPr lang="nl-NL" dirty="0"/>
              </a:p>
              <a:p>
                <a:r>
                  <a:rPr lang="nl-NL" dirty="0"/>
                  <a:t>[</a:t>
                </a:r>
                <a:r>
                  <a:rPr lang="nl-NL" i="1" dirty="0"/>
                  <a:t>t</a:t>
                </a:r>
                <a:r>
                  <a:rPr lang="nl-NL" dirty="0"/>
                  <a:t>] betekent de eenheid van </a:t>
                </a:r>
                <a:r>
                  <a:rPr lang="nl-NL" i="1" dirty="0"/>
                  <a:t>t</a:t>
                </a:r>
              </a:p>
              <a:p>
                <a:endParaRPr lang="nl-NL" i="1" dirty="0"/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   →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nl-NL" i="1" dirty="0"/>
              </a:p>
              <a:p>
                <a:pPr marL="715963" indent="0">
                  <a:buNone/>
                </a:pPr>
                <a:endParaRPr lang="nl-NL" i="1" dirty="0"/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nl-NL" i="1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22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79934"/>
          </a:xfrm>
        </p:spPr>
        <p:txBody>
          <a:bodyPr/>
          <a:lstStyle/>
          <a:p>
            <a:r>
              <a:rPr lang="nl-NL" dirty="0"/>
              <a:t>Gemiddelde snelheid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844824"/>
                <a:ext cx="4982344" cy="4479777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𝑔𝑒𝑚𝑖𝑑𝑑𝑒𝑙𝑑𝑒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𝑠𝑛𝑒𝑙h𝑒𝑖𝑑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𝑣𝑒𝑟𝑝𝑙𝑎𝑎𝑡𝑠𝑖𝑛𝑔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𝑏𝑒𝑛𝑜𝑑𝑖𝑔𝑑𝑒</m:t>
                          </m:r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𝑡𝑖𝑗𝑑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endParaRPr lang="nl-NL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𝑣𝑒𝑟𝑝𝑙𝑎𝑎𝑡𝑠𝑖𝑛𝑔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   = </m:t>
                      </m:r>
                      <m:sSub>
                        <m:sSub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nl-NL" sz="20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𝑏𝑒𝑛𝑜𝑑𝑖𝑔𝑑𝑒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𝑡𝑖𝑗𝑑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endParaRPr lang="nl-NL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𝑔𝑒𝑚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𝑔𝑒𝑚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9−4,1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3−1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4,9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=2,5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844824"/>
                <a:ext cx="4982344" cy="4479777"/>
              </a:xfrm>
              <a:blipFill rotWithShape="0">
                <a:blip r:embed="rId2"/>
                <a:stretch>
                  <a:fillRect l="-49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658822"/>
            <a:ext cx="5858268" cy="47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471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is Newton uitgedrukt in de basiseenheden?</a:t>
            </a:r>
          </a:p>
          <a:p>
            <a:endParaRPr lang="nl-NL" dirty="0"/>
          </a:p>
          <a:p>
            <a:r>
              <a:rPr lang="nl-NL" dirty="0"/>
              <a:t>tweede wet van Newton:  </a:t>
            </a:r>
            <a:r>
              <a:rPr lang="nl-NL" i="1" dirty="0"/>
              <a:t>F = m </a:t>
            </a:r>
            <a:r>
              <a:rPr lang="nl-NL" i="1" dirty="0">
                <a:sym typeface="Symbol" panose="05050102010706020507" pitchFamily="18" charset="2"/>
              </a:rPr>
              <a:t></a:t>
            </a:r>
            <a:r>
              <a:rPr lang="nl-NL" i="1" dirty="0"/>
              <a:t> a</a:t>
            </a:r>
          </a:p>
          <a:p>
            <a:endParaRPr lang="nl-NL" i="1" dirty="0"/>
          </a:p>
          <a:p>
            <a:r>
              <a:rPr lang="nl-NL" dirty="0"/>
              <a:t>Voor de eenheden moet dus gelden:</a:t>
            </a:r>
          </a:p>
          <a:p>
            <a:pPr marL="628650" indent="-628650"/>
            <a:r>
              <a:rPr lang="nl-NL" dirty="0"/>
              <a:t>[</a:t>
            </a:r>
            <a:r>
              <a:rPr lang="nl-NL" i="1" dirty="0"/>
              <a:t>F</a:t>
            </a:r>
            <a:r>
              <a:rPr lang="nl-NL" dirty="0"/>
              <a:t>]</a:t>
            </a:r>
            <a:r>
              <a:rPr lang="nl-NL" i="1" dirty="0"/>
              <a:t> = </a:t>
            </a:r>
            <a:r>
              <a:rPr lang="nl-NL" dirty="0"/>
              <a:t>[</a:t>
            </a:r>
            <a:r>
              <a:rPr lang="nl-NL" i="1" dirty="0"/>
              <a:t>m</a:t>
            </a:r>
            <a:r>
              <a:rPr lang="nl-NL" dirty="0"/>
              <a:t>]</a:t>
            </a:r>
            <a:r>
              <a:rPr lang="nl-NL" i="1" dirty="0"/>
              <a:t> </a:t>
            </a:r>
            <a:r>
              <a:rPr lang="nl-NL" i="1" dirty="0">
                <a:sym typeface="Symbol" panose="05050102010706020507" pitchFamily="18" charset="2"/>
              </a:rPr>
              <a:t></a:t>
            </a:r>
            <a:r>
              <a:rPr lang="nl-NL" i="1" dirty="0"/>
              <a:t> </a:t>
            </a:r>
            <a:r>
              <a:rPr lang="nl-NL" dirty="0"/>
              <a:t>[</a:t>
            </a:r>
            <a:r>
              <a:rPr lang="nl-NL" i="1" dirty="0"/>
              <a:t>a</a:t>
            </a:r>
            <a:r>
              <a:rPr lang="nl-NL" dirty="0"/>
              <a:t>]</a:t>
            </a:r>
          </a:p>
          <a:p>
            <a:pPr marL="628650" indent="-628650"/>
            <a:endParaRPr lang="nl-NL" i="1" dirty="0"/>
          </a:p>
          <a:p>
            <a:pPr marL="628650" indent="-628650"/>
            <a:r>
              <a:rPr lang="nl-NL" i="1" dirty="0"/>
              <a:t>N = kg</a:t>
            </a:r>
            <a:r>
              <a:rPr lang="nl-NL" i="1" dirty="0">
                <a:sym typeface="Symbol" panose="05050102010706020507" pitchFamily="18" charset="2"/>
              </a:rPr>
              <a:t></a:t>
            </a:r>
            <a:r>
              <a:rPr lang="nl-NL" i="1" dirty="0"/>
              <a:t> m/s</a:t>
            </a:r>
            <a:r>
              <a:rPr lang="nl-NL" i="1" baseline="30000" dirty="0"/>
              <a:t>2</a:t>
            </a:r>
            <a:endParaRPr lang="nl-NL" i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91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Maken 51 t/m 58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168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Animatie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Eenparige beweging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400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Eenparige beweging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782544" cy="4389437"/>
          </a:xfrm>
        </p:spPr>
        <p:txBody>
          <a:bodyPr/>
          <a:lstStyle/>
          <a:p>
            <a:r>
              <a:rPr lang="nl-NL" dirty="0"/>
              <a:t>Beweging met een constante snelheid</a:t>
            </a:r>
          </a:p>
          <a:p>
            <a:endParaRPr lang="nl-NL" dirty="0"/>
          </a:p>
          <a:p>
            <a:r>
              <a:rPr lang="nl-NL" dirty="0"/>
              <a:t>(</a:t>
            </a:r>
            <a:r>
              <a:rPr lang="nl-NL" dirty="0" err="1"/>
              <a:t>x,t</a:t>
            </a:r>
            <a:r>
              <a:rPr lang="nl-NL" dirty="0"/>
              <a:t>)-diagram is een rechte lijn</a:t>
            </a:r>
          </a:p>
          <a:p>
            <a:r>
              <a:rPr lang="nl-NL" dirty="0"/>
              <a:t>Bij een eenparige beweging geldt: </a:t>
            </a:r>
            <a:r>
              <a:rPr lang="nl-NL" i="1" dirty="0"/>
              <a:t>gemiddelde snelheid = momentane snelheid</a:t>
            </a:r>
          </a:p>
          <a:p>
            <a:r>
              <a:rPr lang="nl-NL" dirty="0"/>
              <a:t>De steilheid van de lijn (r.c.) is de snelheid</a:t>
            </a:r>
          </a:p>
          <a:p>
            <a:r>
              <a:rPr lang="nl-NL" dirty="0"/>
              <a:t>Bij een dalende lijn gaat de beweging achteruit; je hebt een negatieve snelheid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847850"/>
            <a:ext cx="4597190" cy="35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841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2798</TotalTime>
  <Words>2536</Words>
  <Application>Microsoft Office PowerPoint</Application>
  <PresentationFormat>Breedbeeld</PresentationFormat>
  <Paragraphs>461</Paragraphs>
  <Slides>71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71</vt:i4>
      </vt:variant>
    </vt:vector>
  </HeadingPairs>
  <TitlesOfParts>
    <vt:vector size="79" baseType="lpstr">
      <vt:lpstr>Arial</vt:lpstr>
      <vt:lpstr>Calibri</vt:lpstr>
      <vt:lpstr>Cambria Math</vt:lpstr>
      <vt:lpstr>Constantia</vt:lpstr>
      <vt:lpstr>Symbol</vt:lpstr>
      <vt:lpstr>Wingdings</vt:lpstr>
      <vt:lpstr>Wingdings 2</vt:lpstr>
      <vt:lpstr>Stroom</vt:lpstr>
      <vt:lpstr>Natuurkunde Overal </vt:lpstr>
      <vt:lpstr>1.1 Bewegingen vastleggen </vt:lpstr>
      <vt:lpstr>Beweging meten</vt:lpstr>
      <vt:lpstr>Frequentie</vt:lpstr>
      <vt:lpstr>Diagram / grafiek</vt:lpstr>
      <vt:lpstr>Snelheid</vt:lpstr>
      <vt:lpstr>Gemiddelde snelheid</vt:lpstr>
      <vt:lpstr>Animatie </vt:lpstr>
      <vt:lpstr>Eenparige beweging</vt:lpstr>
      <vt:lpstr>negatieve snelheid en vaart</vt:lpstr>
      <vt:lpstr>Formules</vt:lpstr>
      <vt:lpstr>Momentane snelheid</vt:lpstr>
      <vt:lpstr>Inzoomen op t = 2 s</vt:lpstr>
      <vt:lpstr>Nog verder inzoomen</vt:lpstr>
      <vt:lpstr>PowerPoint-presentatie</vt:lpstr>
      <vt:lpstr>Uitzoomen</vt:lpstr>
      <vt:lpstr>En de snelheid is:</vt:lpstr>
      <vt:lpstr>PowerPoint-presentatie</vt:lpstr>
      <vt:lpstr>Huiswerk </vt:lpstr>
      <vt:lpstr>1.2 Snelheidsgrafieken</vt:lpstr>
      <vt:lpstr>(v,t)-grafieken</vt:lpstr>
      <vt:lpstr>Snelheidsgrafieken of (v,t)-diagram</vt:lpstr>
      <vt:lpstr>Verplaatsing en (v,t)-diagram</vt:lpstr>
      <vt:lpstr>(v,t)-grafiek</vt:lpstr>
      <vt:lpstr>En dit geldt altijd</vt:lpstr>
      <vt:lpstr>Hoe bepaal je het oppervlak?</vt:lpstr>
      <vt:lpstr>driehoeken en vierkanten</vt:lpstr>
      <vt:lpstr>PowerPoint-presentatie</vt:lpstr>
      <vt:lpstr>Huiswerk </vt:lpstr>
      <vt:lpstr>1.3 Versnellen</vt:lpstr>
      <vt:lpstr>Versnelling </vt:lpstr>
      <vt:lpstr>Gemiddelde en momentane versnelling</vt:lpstr>
      <vt:lpstr>Eenparig versnelde beweging</vt:lpstr>
      <vt:lpstr>Eenparig versnelde beweging</vt:lpstr>
      <vt:lpstr>Eenparig versneld</vt:lpstr>
      <vt:lpstr>Remmende auto</vt:lpstr>
      <vt:lpstr>b1. met gemiddelde snelheid</vt:lpstr>
      <vt:lpstr>b2. Met een v-t-grafiek</vt:lpstr>
      <vt:lpstr>PowerPoint-presentatie</vt:lpstr>
      <vt:lpstr>Vrije val</vt:lpstr>
      <vt:lpstr>Voorbeeld</vt:lpstr>
      <vt:lpstr>Huiswerk</vt:lpstr>
      <vt:lpstr>1.4 Wiskundig gereedschap </vt:lpstr>
      <vt:lpstr>Balans-methode – formules herschrijven </vt:lpstr>
      <vt:lpstr>voorbeeld 1</vt:lpstr>
      <vt:lpstr>voorbeeld 2</vt:lpstr>
      <vt:lpstr>voorbeeld 3</vt:lpstr>
      <vt:lpstr>voorbeeld 4</vt:lpstr>
      <vt:lpstr>voorbeeld 5</vt:lpstr>
      <vt:lpstr>voorbeeld 6</vt:lpstr>
      <vt:lpstr>Verbanden</vt:lpstr>
      <vt:lpstr>Lineair</vt:lpstr>
      <vt:lpstr>Recht evenredig verband</vt:lpstr>
      <vt:lpstr>Omgekeerd evenredig verband</vt:lpstr>
      <vt:lpstr>Verschil wiskunde en natuurkunde</vt:lpstr>
      <vt:lpstr>Geen breuken, wortels, …</vt:lpstr>
      <vt:lpstr>Wetenschappelijke notatie</vt:lpstr>
      <vt:lpstr>Op je rekenmachine</vt:lpstr>
      <vt:lpstr>Significante cijfers</vt:lpstr>
      <vt:lpstr>Afronden bij vermenigvuldigen</vt:lpstr>
      <vt:lpstr>Afronden en wetenschappelijke notatie</vt:lpstr>
      <vt:lpstr>Afronden bij optellen en aftrekken</vt:lpstr>
      <vt:lpstr>Examen</vt:lpstr>
      <vt:lpstr>Huiswerk</vt:lpstr>
      <vt:lpstr>1.5 Grootheden en eenheden</vt:lpstr>
      <vt:lpstr>Grootheden en eenheden</vt:lpstr>
      <vt:lpstr>Wat is wat</vt:lpstr>
      <vt:lpstr>Bais-eenheden</vt:lpstr>
      <vt:lpstr>voorbeeld 1</vt:lpstr>
      <vt:lpstr>voorbeeld 2</vt:lpstr>
      <vt:lpstr>Huiswerk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zeg je?</dc:title>
  <dc:creator>Inus</dc:creator>
  <cp:lastModifiedBy>Kruise, L.</cp:lastModifiedBy>
  <cp:revision>232</cp:revision>
  <dcterms:created xsi:type="dcterms:W3CDTF">2009-02-11T18:03:10Z</dcterms:created>
  <dcterms:modified xsi:type="dcterms:W3CDTF">2022-09-21T12:44:14Z</dcterms:modified>
</cp:coreProperties>
</file>